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9"/>
  </p:notesMasterIdLst>
  <p:sldIdLst>
    <p:sldId id="260" r:id="rId2"/>
    <p:sldId id="261" r:id="rId3"/>
    <p:sldId id="258" r:id="rId4"/>
    <p:sldId id="290" r:id="rId5"/>
    <p:sldId id="292" r:id="rId6"/>
    <p:sldId id="293" r:id="rId7"/>
    <p:sldId id="295" r:id="rId8"/>
    <p:sldId id="294" r:id="rId9"/>
    <p:sldId id="296" r:id="rId10"/>
    <p:sldId id="297" r:id="rId11"/>
    <p:sldId id="303" r:id="rId12"/>
    <p:sldId id="298" r:id="rId13"/>
    <p:sldId id="300" r:id="rId14"/>
    <p:sldId id="301" r:id="rId15"/>
    <p:sldId id="302" r:id="rId16"/>
    <p:sldId id="304" r:id="rId17"/>
    <p:sldId id="305" r:id="rId18"/>
    <p:sldId id="306" r:id="rId19"/>
    <p:sldId id="307" r:id="rId20"/>
    <p:sldId id="309" r:id="rId21"/>
    <p:sldId id="308" r:id="rId22"/>
    <p:sldId id="310" r:id="rId23"/>
    <p:sldId id="312" r:id="rId24"/>
    <p:sldId id="311" r:id="rId25"/>
    <p:sldId id="313" r:id="rId26"/>
    <p:sldId id="315" r:id="rId27"/>
    <p:sldId id="317" r:id="rId28"/>
    <p:sldId id="314" r:id="rId29"/>
    <p:sldId id="318" r:id="rId30"/>
    <p:sldId id="320" r:id="rId31"/>
    <p:sldId id="319" r:id="rId32"/>
    <p:sldId id="321" r:id="rId33"/>
    <p:sldId id="322" r:id="rId34"/>
    <p:sldId id="323" r:id="rId35"/>
    <p:sldId id="324" r:id="rId36"/>
    <p:sldId id="325" r:id="rId37"/>
    <p:sldId id="326" r:id="rId38"/>
    <p:sldId id="328" r:id="rId39"/>
    <p:sldId id="329" r:id="rId40"/>
    <p:sldId id="327" r:id="rId41"/>
    <p:sldId id="331" r:id="rId42"/>
    <p:sldId id="330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40" r:id="rId51"/>
    <p:sldId id="339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281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277" r:id="rId68"/>
  </p:sldIdLst>
  <p:sldSz cx="12192000" cy="6858000"/>
  <p:notesSz cx="6858000" cy="9144000"/>
  <p:embeddedFontLst>
    <p:embeddedFont>
      <p:font typeface="Arial Nova Light" panose="020B0304020202020204" pitchFamily="34" charset="0"/>
      <p:regular r:id="rId70"/>
      <p:italic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Noto Sans KR" panose="020B0500000000000000" pitchFamily="34" charset="-127"/>
      <p:regular r:id="rId76"/>
      <p:bold r:id="rId77"/>
    </p:embeddedFont>
    <p:embeddedFont>
      <p:font typeface="맑은 고딕" panose="020B0503020000020004" pitchFamily="50" charset="-127"/>
      <p:regular r:id="rId78"/>
      <p:bold r:id="rId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060"/>
    <a:srgbClr val="04396C"/>
    <a:srgbClr val="AEAFA9"/>
    <a:srgbClr val="393939"/>
    <a:srgbClr val="1E3252"/>
    <a:srgbClr val="6497B1"/>
    <a:srgbClr val="418A9D"/>
    <a:srgbClr val="BCDEE3"/>
    <a:srgbClr val="005289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2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9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AE662-DECF-4B65-80B9-9FA33C813788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440ED-3DEF-477F-84A6-C9AE50712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440ED-3DEF-477F-84A6-C9AE50712B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64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440ED-3DEF-477F-84A6-C9AE50712B7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895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440ED-3DEF-477F-84A6-C9AE50712B7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374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440ED-3DEF-477F-84A6-C9AE50712B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1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2023-02-19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/92df215184d04884a03e837af09590ab#42d1486054ce460ebc7a54fe020bc489" TargetMode="External"/><Relationship Id="rId2" Type="http://schemas.openxmlformats.org/officeDocument/2006/relationships/hyperlink" Target="/92df215184d04884a03e837af09590ab#508e422ac4994728b5ad3ef2e086de20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deolan/vlc/blob/5de591e391ec000f89acbaece4934110cab46e31/modules/demux/asf/asf.c#L1382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867260" y="2794407"/>
            <a:ext cx="10457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확장 가능한 </a:t>
            </a:r>
            <a:r>
              <a:rPr lang="en-US" altLang="ko-KR" sz="3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parallel fuzzing </a:t>
            </a:r>
            <a:r>
              <a:rPr lang="ko-KR" altLang="en-US" sz="3200" b="1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인프라 구축 및 성능 비교 분석</a:t>
            </a:r>
            <a:endParaRPr lang="ko-KR" altLang="en-US" sz="3200" b="1" spc="-3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4593286" y="4346555"/>
            <a:ext cx="3005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FUZZING TEAM – </a:t>
            </a:r>
            <a:r>
              <a:rPr lang="ko-KR" altLang="en-US" sz="16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홍진수</a:t>
            </a:r>
            <a:r>
              <a:rPr lang="en-US" altLang="ko-KR" sz="1600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권규영</a:t>
            </a:r>
            <a:endParaRPr lang="ko-KR" altLang="en-US" sz="16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43A0E-37ED-B1DA-EDBA-9280138E3A8A}"/>
              </a:ext>
            </a:extLst>
          </p:cNvPr>
          <p:cNvSpPr txBox="1"/>
          <p:nvPr/>
        </p:nvSpPr>
        <p:spPr>
          <a:xfrm>
            <a:off x="87174" y="113471"/>
            <a:ext cx="161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2023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년 겨울 학부 인턴</a:t>
            </a:r>
            <a:endParaRPr lang="ko-KR" altLang="en-US" sz="1200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Dumb </a:t>
            </a:r>
            <a:r>
              <a:rPr lang="en-US" altLang="ko-KR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Fuzzer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75104" y="2411019"/>
            <a:ext cx="283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Dumb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Fuzzer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82066" y="3059668"/>
            <a:ext cx="103026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 err="1">
                <a:effectLst/>
                <a:latin typeface="Noto Sans KR" panose="020B0500000000000000" pitchFamily="34" charset="-127"/>
              </a:rPr>
              <a:t>입력값을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 생성할 때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아무런 분석도 하지 않고 무작위로 </a:t>
            </a:r>
            <a:r>
              <a:rPr lang="ko-KR" altLang="en-US" b="0" i="0" dirty="0" err="1">
                <a:effectLst/>
                <a:latin typeface="Noto Sans KR" panose="020B0500000000000000" pitchFamily="34" charset="-127"/>
              </a:rPr>
              <a:t>입력값을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 생성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 </a:t>
            </a:r>
            <a:br>
              <a:rPr lang="en-US" altLang="ko-KR" b="0" i="0" dirty="0">
                <a:effectLst/>
                <a:latin typeface="Noto Sans KR" panose="020B0500000000000000" pitchFamily="34" charset="-127"/>
              </a:rPr>
            </a:b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이 방식은 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mutation 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기반 </a:t>
            </a:r>
            <a:r>
              <a:rPr lang="ko-KR" altLang="en-US" b="0" i="0" dirty="0" err="1">
                <a:effectLst/>
                <a:latin typeface="Noto Sans KR" panose="020B0500000000000000" pitchFamily="34" charset="-127"/>
              </a:rPr>
              <a:t>퍼저에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 비해 효율성은 떨어지지만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, </a:t>
            </a:r>
          </a:p>
          <a:p>
            <a:r>
              <a:rPr lang="ko-KR" altLang="en-US" b="0" i="0" dirty="0" err="1">
                <a:effectLst/>
                <a:latin typeface="Noto Sans KR" panose="020B0500000000000000" pitchFamily="34" charset="-127"/>
              </a:rPr>
              <a:t>퍼징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(Fuzzing) 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전반에 걸쳐서 사용되는 테스트 벡터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(Test Vector)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를 다양하게 만들어 줄 수 있음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69300-2376-EFCE-4350-44EF829FF179}"/>
              </a:ext>
            </a:extLst>
          </p:cNvPr>
          <p:cNvSpPr txBox="1"/>
          <p:nvPr/>
        </p:nvSpPr>
        <p:spPr>
          <a:xfrm>
            <a:off x="882066" y="4329853"/>
            <a:ext cx="8757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데이터 형식이나 입력 구조에 대한 명확한 이해가 어려울 때 사용</a:t>
            </a:r>
          </a:p>
        </p:txBody>
      </p:sp>
    </p:spTree>
    <p:extLst>
      <p:ext uri="{BB962C8B-B14F-4D97-AF65-F5344CB8AC3E}">
        <p14:creationId xmlns:p14="http://schemas.microsoft.com/office/powerpoint/2010/main" val="356684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장단점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38748" y="1859387"/>
            <a:ext cx="1043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2400" dirty="0"/>
              <a:t>커버리지 기반 </a:t>
            </a:r>
            <a:r>
              <a:rPr lang="ko-KR" altLang="en-US" sz="2400" dirty="0" err="1"/>
              <a:t>퍼저이기</a:t>
            </a:r>
            <a:r>
              <a:rPr lang="ko-KR" altLang="en-US" sz="2400" dirty="0"/>
              <a:t> 때문에 </a:t>
            </a:r>
            <a:r>
              <a:rPr lang="ko-KR" altLang="en-US" sz="2400" b="1" dirty="0"/>
              <a:t>매우 효율적인 </a:t>
            </a:r>
            <a:r>
              <a:rPr lang="ko-KR" altLang="en-US" sz="2400" dirty="0" err="1"/>
              <a:t>퍼징이</a:t>
            </a:r>
            <a:r>
              <a:rPr lang="ko-KR" altLang="en-US" sz="2400" dirty="0"/>
              <a:t> 가능</a:t>
            </a:r>
            <a:br>
              <a:rPr lang="en-US" altLang="ko-KR" sz="2400" dirty="0"/>
            </a:b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BB5EC-F3C1-8C9D-A12C-5CFB10832C6B}"/>
              </a:ext>
            </a:extLst>
          </p:cNvPr>
          <p:cNvSpPr txBox="1"/>
          <p:nvPr/>
        </p:nvSpPr>
        <p:spPr>
          <a:xfrm flipH="1">
            <a:off x="838748" y="3336620"/>
            <a:ext cx="10434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2400" dirty="0"/>
              <a:t>입력 구조에 대한 분석을 하지 않아도 되기 때문에 </a:t>
            </a:r>
            <a:r>
              <a:rPr lang="ko-KR" altLang="en-US" sz="2400" b="1" dirty="0"/>
              <a:t>쉽고 빠르게 구현이 </a:t>
            </a:r>
            <a:r>
              <a:rPr lang="ko-KR" altLang="en-US" sz="2400" dirty="0"/>
              <a:t>가능</a:t>
            </a: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38FF-FEF5-EAEB-9E8F-EDA7B8FF2142}"/>
              </a:ext>
            </a:extLst>
          </p:cNvPr>
          <p:cNvSpPr txBox="1"/>
          <p:nvPr/>
        </p:nvSpPr>
        <p:spPr>
          <a:xfrm flipH="1">
            <a:off x="838748" y="4752199"/>
            <a:ext cx="1043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2400" dirty="0"/>
              <a:t>입력에 미리 </a:t>
            </a:r>
            <a:r>
              <a:rPr lang="ko-KR" altLang="en-US" sz="2400" dirty="0" err="1"/>
              <a:t>정의되어있는</a:t>
            </a:r>
            <a:r>
              <a:rPr lang="ko-KR" altLang="en-US" sz="2400" dirty="0"/>
              <a:t> 구조가 필요하거나 </a:t>
            </a:r>
            <a:r>
              <a:rPr lang="ko-KR" altLang="en-US" sz="2400" dirty="0" err="1"/>
              <a:t>체크섬이</a:t>
            </a:r>
            <a:r>
              <a:rPr lang="ko-KR" altLang="en-US" sz="2400" dirty="0"/>
              <a:t> 포함되어 있는 경우 </a:t>
            </a:r>
            <a:br>
              <a:rPr lang="en-US" altLang="ko-KR" sz="2400" dirty="0"/>
            </a:br>
            <a:r>
              <a:rPr lang="en-US" altLang="ko-KR" sz="2400" dirty="0"/>
              <a:t>     </a:t>
            </a:r>
            <a:r>
              <a:rPr lang="ko-KR" altLang="en-US" sz="2400" b="1" dirty="0"/>
              <a:t>유효한 입력을 생성하는데 어려움이 존재</a:t>
            </a:r>
            <a:br>
              <a:rPr lang="en-US" altLang="ko-KR" sz="2400" dirty="0"/>
            </a:b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86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작동 절차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90AC4-2998-482E-AB5A-9B18F7E09B2C}"/>
              </a:ext>
            </a:extLst>
          </p:cNvPr>
          <p:cNvSpPr txBox="1"/>
          <p:nvPr/>
        </p:nvSpPr>
        <p:spPr>
          <a:xfrm>
            <a:off x="1083517" y="3689968"/>
            <a:ext cx="1682895" cy="11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사용자가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만들어서 입력하면 각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case들을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queue에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넣는다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9094AF-D568-4C9C-A689-126322E4A26D}"/>
              </a:ext>
            </a:extLst>
          </p:cNvPr>
          <p:cNvSpPr txBox="1"/>
          <p:nvPr/>
        </p:nvSpPr>
        <p:spPr>
          <a:xfrm>
            <a:off x="3807372" y="3689967"/>
            <a:ext cx="1682895" cy="11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Queue에서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case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하나를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poll</a:t>
            </a:r>
            <a:r>
              <a:rPr lang="ko-KR" altLang="en-US" sz="1400" dirty="0" err="1"/>
              <a:t>한</a:t>
            </a:r>
            <a:r>
              <a:rPr lang="ko-KR" altLang="en-US" sz="1400" dirty="0"/>
              <a:t> 뒤</a:t>
            </a:r>
            <a:r>
              <a:rPr lang="en-US" altLang="ko-KR" sz="1400" dirty="0"/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Testcase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단순화 및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변형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ea typeface="Noto Sans KR" panose="020B0500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1308A5-35A1-412A-A7B4-4D65265489BE}"/>
              </a:ext>
            </a:extLst>
          </p:cNvPr>
          <p:cNvSpPr txBox="1"/>
          <p:nvPr/>
        </p:nvSpPr>
        <p:spPr>
          <a:xfrm>
            <a:off x="6600631" y="3689967"/>
            <a:ext cx="16828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변형된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coverage를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증가시킬 경우, 해당 변형된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queue에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추가한다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BA64DC-7C54-45E3-BFC8-0E1A89DFF18E}"/>
              </a:ext>
            </a:extLst>
          </p:cNvPr>
          <p:cNvSpPr txBox="1"/>
          <p:nvPr/>
        </p:nvSpPr>
        <p:spPr>
          <a:xfrm>
            <a:off x="9359188" y="3689966"/>
            <a:ext cx="16828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2번으로 다시 되돌아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들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중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b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별로 영향이 없는 것들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추려낸다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작동  절차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D394A-B230-3614-0894-3730BE0C2F58}"/>
              </a:ext>
            </a:extLst>
          </p:cNvPr>
          <p:cNvSpPr txBox="1"/>
          <p:nvPr/>
        </p:nvSpPr>
        <p:spPr>
          <a:xfrm>
            <a:off x="3242409" y="6104381"/>
            <a:ext cx="5672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테스트 케이스의 용량은 빠른 변형을 위해 </a:t>
            </a:r>
            <a:r>
              <a:rPr lang="en-US" altLang="ko-KR" b="1" dirty="0"/>
              <a:t>1KB</a:t>
            </a:r>
            <a:r>
              <a:rPr lang="ko-KR" altLang="en-US" dirty="0"/>
              <a:t>미만이 적절</a:t>
            </a:r>
          </a:p>
        </p:txBody>
      </p:sp>
    </p:spTree>
    <p:extLst>
      <p:ext uri="{BB962C8B-B14F-4D97-AF65-F5344CB8AC3E}">
        <p14:creationId xmlns:p14="http://schemas.microsoft.com/office/powerpoint/2010/main" val="59112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AutoShape 2" descr="Untitled">
            <a:extLst>
              <a:ext uri="{FF2B5EF4-FFF2-40B4-BE49-F238E27FC236}">
                <a16:creationId xmlns:a16="http://schemas.microsoft.com/office/drawing/2014/main" id="{4614AD60-A71C-C65B-356E-C83D79750A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CD28DDB-61B5-94EE-2879-63DD0C7C7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66" y="1253591"/>
            <a:ext cx="6927467" cy="5126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D0E183-87BD-7CAE-1DE6-153D7FB5F990}"/>
              </a:ext>
            </a:extLst>
          </p:cNvPr>
          <p:cNvSpPr txBox="1"/>
          <p:nvPr/>
        </p:nvSpPr>
        <p:spPr>
          <a:xfrm>
            <a:off x="2775470" y="6380241"/>
            <a:ext cx="747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EB5757"/>
                </a:solidFill>
                <a:effectLst/>
                <a:highlight>
                  <a:srgbClr val="C0C0C0"/>
                </a:highlight>
                <a:latin typeface="Noto Sans KR" panose="020B0500000000000000" pitchFamily="34" charset="-127"/>
              </a:rPr>
              <a:t>./</a:t>
            </a:r>
            <a:r>
              <a:rPr lang="en-US" altLang="ko-KR" b="1" dirty="0" err="1">
                <a:solidFill>
                  <a:srgbClr val="EB5757"/>
                </a:solidFill>
                <a:effectLst/>
                <a:highlight>
                  <a:srgbClr val="C0C0C0"/>
                </a:highlight>
                <a:latin typeface="Noto Sans KR" panose="020B0500000000000000" pitchFamily="34" charset="-127"/>
              </a:rPr>
              <a:t>afl</a:t>
            </a:r>
            <a:r>
              <a:rPr lang="en-US" altLang="ko-KR" b="1" dirty="0">
                <a:solidFill>
                  <a:srgbClr val="EB5757"/>
                </a:solidFill>
                <a:effectLst/>
                <a:highlight>
                  <a:srgbClr val="C0C0C0"/>
                </a:highlight>
                <a:latin typeface="Noto Sans KR" panose="020B0500000000000000" pitchFamily="34" charset="-127"/>
              </a:rPr>
              <a:t>-fuzz -</a:t>
            </a:r>
            <a:r>
              <a:rPr lang="en-US" altLang="ko-KR" b="1" dirty="0" err="1">
                <a:solidFill>
                  <a:srgbClr val="EB5757"/>
                </a:solidFill>
                <a:effectLst/>
                <a:highlight>
                  <a:srgbClr val="C0C0C0"/>
                </a:highlight>
                <a:latin typeface="Noto Sans KR" panose="020B0500000000000000" pitchFamily="34" charset="-127"/>
              </a:rPr>
              <a:t>i</a:t>
            </a:r>
            <a:r>
              <a:rPr lang="en-US" altLang="ko-KR" b="1" dirty="0">
                <a:solidFill>
                  <a:srgbClr val="EB5757"/>
                </a:solidFill>
                <a:effectLst/>
                <a:highlight>
                  <a:srgbClr val="C0C0C0"/>
                </a:highlight>
                <a:latin typeface="Noto Sans KR" panose="020B0500000000000000" pitchFamily="34" charset="-127"/>
              </a:rPr>
              <a:t> ./testcases/others/text -o .out ./test-</a:t>
            </a:r>
            <a:r>
              <a:rPr lang="en-US" altLang="ko-KR" b="1" dirty="0" err="1">
                <a:solidFill>
                  <a:srgbClr val="EB5757"/>
                </a:solidFill>
                <a:effectLst/>
                <a:highlight>
                  <a:srgbClr val="C0C0C0"/>
                </a:highlight>
                <a:latin typeface="Noto Sans KR" panose="020B0500000000000000" pitchFamily="34" charset="-127"/>
              </a:rPr>
              <a:t>instr_qemu</a:t>
            </a:r>
            <a:endParaRPr lang="ko-KR" alt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2804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634248" y="1508954"/>
            <a:ext cx="546175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AFL++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88240-9A3D-8AF0-B770-984EA4B2C472}"/>
              </a:ext>
            </a:extLst>
          </p:cNvPr>
          <p:cNvSpPr txBox="1"/>
          <p:nvPr/>
        </p:nvSpPr>
        <p:spPr>
          <a:xfrm>
            <a:off x="634248" y="3429000"/>
            <a:ext cx="106416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AFL 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프로젝트에서 파생된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오픈소스 </a:t>
            </a:r>
            <a:r>
              <a:rPr lang="en-US" altLang="ko-KR" sz="40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Fuzzing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툴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</a:br>
            <a:r>
              <a:rPr lang="en-US" altLang="ko-KR" sz="4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AFL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의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기능을 상속</a:t>
            </a:r>
            <a:r>
              <a:rPr lang="ko-KR" altLang="en-US" sz="4000" b="0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하면서도 </a:t>
            </a:r>
            <a:r>
              <a:rPr lang="ko-KR" altLang="en-US" sz="40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성능 및 안정성을 개선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9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AFL+ +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주요 특징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38748" y="1859387"/>
            <a:ext cx="1043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2400" dirty="0"/>
              <a:t>소스코드가 존재 하지 않아도 </a:t>
            </a:r>
            <a:r>
              <a:rPr lang="en-US" altLang="ko-KR" sz="2400" b="1" dirty="0"/>
              <a:t>black box fuzzing</a:t>
            </a:r>
            <a:r>
              <a:rPr lang="ko-KR" altLang="en-US" sz="2400" dirty="0"/>
              <a:t>을 할 수 있는 모드 존재</a:t>
            </a:r>
            <a:br>
              <a:rPr lang="en-US" altLang="ko-KR" sz="2400" dirty="0"/>
            </a:b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BB5EC-F3C1-8C9D-A12C-5CFB10832C6B}"/>
              </a:ext>
            </a:extLst>
          </p:cNvPr>
          <p:cNvSpPr txBox="1"/>
          <p:nvPr/>
        </p:nvSpPr>
        <p:spPr>
          <a:xfrm flipH="1">
            <a:off x="838748" y="3336620"/>
            <a:ext cx="1043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2400" b="0" i="0" dirty="0">
                <a:effectLst/>
                <a:latin typeface="Noto Sans KR" panose="020B0500000000000000" pitchFamily="34" charset="-127"/>
              </a:rPr>
              <a:t>다양한 플랫폼 및 다양한 프로토콜에 대한 </a:t>
            </a:r>
            <a:r>
              <a:rPr lang="en-US" altLang="ko-KR" sz="2400" b="1" i="0" dirty="0">
                <a:effectLst/>
                <a:latin typeface="Noto Sans KR" panose="020B0500000000000000" pitchFamily="34" charset="-127"/>
              </a:rPr>
              <a:t>Fuzzing</a:t>
            </a:r>
            <a:r>
              <a:rPr lang="en-US" altLang="ko-KR" sz="2400" b="0" i="0" dirty="0">
                <a:effectLst/>
                <a:latin typeface="Noto Sans KR" panose="020B0500000000000000" pitchFamily="34" charset="-127"/>
              </a:rPr>
              <a:t> </a:t>
            </a:r>
            <a:r>
              <a:rPr lang="ko-KR" altLang="en-US" sz="2400" b="0" i="0" dirty="0">
                <a:effectLst/>
                <a:latin typeface="Noto Sans KR" panose="020B0500000000000000" pitchFamily="34" charset="-127"/>
              </a:rPr>
              <a:t>가능</a:t>
            </a:r>
            <a:br>
              <a:rPr lang="en-US" altLang="ko-KR" sz="2400" dirty="0"/>
            </a:b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BB1EC-58D0-BEA9-DC80-46C88AEAF1CB}"/>
              </a:ext>
            </a:extLst>
          </p:cNvPr>
          <p:cNvSpPr txBox="1"/>
          <p:nvPr/>
        </p:nvSpPr>
        <p:spPr>
          <a:xfrm>
            <a:off x="4826218" y="2274885"/>
            <a:ext cx="5161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소프트웨어의 내부 동작 방식을 알지 못하는 상태에서 입력 데이터를 생성하여 테스트하는 방법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67649-E755-A6DC-7FCC-B6DA262A89FF}"/>
              </a:ext>
            </a:extLst>
          </p:cNvPr>
          <p:cNvSpPr txBox="1"/>
          <p:nvPr/>
        </p:nvSpPr>
        <p:spPr>
          <a:xfrm>
            <a:off x="3423089" y="3689709"/>
            <a:ext cx="643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TCP/IP, UDP, HTTP, FTP, SMTP, DNS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등 다양한 프로토콜을 지원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38FF-FEF5-EAEB-9E8F-EDA7B8FF2142}"/>
              </a:ext>
            </a:extLst>
          </p:cNvPr>
          <p:cNvSpPr txBox="1"/>
          <p:nvPr/>
        </p:nvSpPr>
        <p:spPr>
          <a:xfrm flipH="1">
            <a:off x="838748" y="4520706"/>
            <a:ext cx="1043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2400" b="0" i="0" dirty="0">
                <a:effectLst/>
                <a:latin typeface="Noto Sans KR" panose="020B0500000000000000" pitchFamily="34" charset="-127"/>
              </a:rPr>
              <a:t>다양한 자체적인 컴파일러 지원</a:t>
            </a:r>
            <a:br>
              <a:rPr lang="en-US" altLang="ko-KR" sz="2400" dirty="0"/>
            </a:b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CE6131-A989-DDD1-6910-E69A5E83B41B}"/>
              </a:ext>
            </a:extLst>
          </p:cNvPr>
          <p:cNvSpPr txBox="1"/>
          <p:nvPr/>
        </p:nvSpPr>
        <p:spPr>
          <a:xfrm>
            <a:off x="1245558" y="4914153"/>
            <a:ext cx="61051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= afl-cc (</a:t>
            </a:r>
            <a:r>
              <a:rPr lang="ko-KR" altLang="en-US"/>
              <a:t>가장 기본적인 컴파일러</a:t>
            </a:r>
            <a:r>
              <a:rPr lang="en-US" altLang="ko-KR"/>
              <a:t>) </a:t>
            </a:r>
            <a:br>
              <a:rPr lang="en-US" altLang="ko-KR"/>
            </a:br>
            <a:r>
              <a:rPr lang="en-US" altLang="ko-KR"/>
              <a:t>= afl-clang </a:t>
            </a:r>
            <a:br>
              <a:rPr lang="en-US" altLang="ko-KR"/>
            </a:br>
            <a:r>
              <a:rPr lang="en-US" altLang="ko-KR"/>
              <a:t>= afl-clang-fast </a:t>
            </a:r>
            <a:br>
              <a:rPr lang="en-US" altLang="ko-KR"/>
            </a:br>
            <a:r>
              <a:rPr lang="en-US" altLang="ko-KR" b="1">
                <a:highlight>
                  <a:srgbClr val="FFFF00"/>
                </a:highlight>
              </a:rPr>
              <a:t>= afl-clang-lto (</a:t>
            </a:r>
            <a:r>
              <a:rPr lang="ko-KR" altLang="en-US" b="1">
                <a:highlight>
                  <a:srgbClr val="FFFF00"/>
                </a:highlight>
              </a:rPr>
              <a:t>가장 빠른 컴파일러</a:t>
            </a:r>
            <a:r>
              <a:rPr lang="en-US" altLang="ko-KR" b="1">
                <a:highlight>
                  <a:srgbClr val="FFFF00"/>
                </a:highlight>
              </a:rPr>
              <a:t>)</a:t>
            </a:r>
          </a:p>
          <a:p>
            <a:r>
              <a:rPr lang="en-US" altLang="ko-KR"/>
              <a:t>= afl-gcc </a:t>
            </a:r>
            <a:br>
              <a:rPr lang="en-US" altLang="ko-KR"/>
            </a:br>
            <a:r>
              <a:rPr lang="en-US" altLang="ko-KR"/>
              <a:t>= afl-gcc-fast ..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92B40-26B0-036D-51D4-8BD93373537B}"/>
              </a:ext>
            </a:extLst>
          </p:cNvPr>
          <p:cNvSpPr txBox="1"/>
          <p:nvPr/>
        </p:nvSpPr>
        <p:spPr>
          <a:xfrm flipH="1">
            <a:off x="6390738" y="4520706"/>
            <a:ext cx="10434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altLang="ko-KR" sz="2400" b="1" dirty="0">
                <a:effectLst/>
              </a:rPr>
              <a:t>Custom Mutator </a:t>
            </a:r>
            <a:r>
              <a:rPr lang="ko-KR" altLang="en-US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기능 지원</a:t>
            </a:r>
            <a:br>
              <a:rPr lang="en-US" altLang="ko-KR" sz="2400" dirty="0"/>
            </a:br>
            <a:endParaRPr lang="ko-KR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59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AFL+ +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883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effectLst/>
              </a:rPr>
              <a:t>ASan</a:t>
            </a:r>
            <a:r>
              <a:rPr lang="en-US" altLang="ko-KR" sz="1100" b="1" dirty="0">
                <a:solidFill>
                  <a:schemeClr val="bg1"/>
                </a:solidFill>
                <a:effectLst/>
              </a:rPr>
              <a:t> (Address Sanitizer)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75104" y="2495377"/>
            <a:ext cx="537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effectLst/>
              </a:rPr>
              <a:t>ASan</a:t>
            </a:r>
            <a:r>
              <a:rPr lang="en-US" altLang="ko-KR" sz="3200" b="1" dirty="0">
                <a:effectLst/>
              </a:rPr>
              <a:t> (Address Sanitizer)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75104" y="3046431"/>
            <a:ext cx="103026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C/C++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언어로 작성된 소프트웨어의 메모리 오류를 검출하기 위한 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 </a:t>
            </a:r>
            <a:b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</a:br>
            <a:r>
              <a:rPr lang="en-US" altLang="ko-KR" b="0" i="0" dirty="0" err="1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ASan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은 메모리 액세스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오버플로우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메모리 누수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사용 후 해제 등의 오류를 검출할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, </a:t>
            </a:r>
            <a:b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</a:b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이를 통해 소프트웨어의 안정성과 보안성을 향상시킬 수 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BD3BE-E450-2876-ED1B-4B982C89294E}"/>
              </a:ext>
            </a:extLst>
          </p:cNvPr>
          <p:cNvSpPr txBox="1"/>
          <p:nvPr/>
        </p:nvSpPr>
        <p:spPr>
          <a:xfrm>
            <a:off x="875104" y="4388080"/>
            <a:ext cx="7561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AEAFA9"/>
                </a:highlight>
                <a:latin typeface="Consolas" panose="020B0609020204030204" pitchFamily="49" charset="0"/>
              </a:rPr>
              <a:t>AFL_USE_ASAN=1 CC=</a:t>
            </a:r>
            <a:r>
              <a:rPr lang="en-US" altLang="ko-KR" dirty="0" err="1">
                <a:highlight>
                  <a:srgbClr val="AEAFA9"/>
                </a:highlight>
                <a:latin typeface="Consolas" panose="020B0609020204030204" pitchFamily="49" charset="0"/>
              </a:rPr>
              <a:t>afl</a:t>
            </a:r>
            <a:r>
              <a:rPr lang="en-US" altLang="ko-KR" dirty="0">
                <a:highlight>
                  <a:srgbClr val="AEAFA9"/>
                </a:highlight>
                <a:latin typeface="Consolas" panose="020B0609020204030204" pitchFamily="49" charset="0"/>
              </a:rPr>
              <a:t>-clang-</a:t>
            </a:r>
            <a:r>
              <a:rPr lang="en-US" altLang="ko-KR" dirty="0" err="1">
                <a:highlight>
                  <a:srgbClr val="AEAFA9"/>
                </a:highlight>
                <a:latin typeface="Consolas" panose="020B0609020204030204" pitchFamily="49" charset="0"/>
              </a:rPr>
              <a:t>lto</a:t>
            </a:r>
            <a:r>
              <a:rPr lang="en-US" altLang="ko-KR" dirty="0">
                <a:highlight>
                  <a:srgbClr val="AEAFA9"/>
                </a:highlight>
                <a:latin typeface="Consolas" panose="020B0609020204030204" pitchFamily="49" charset="0"/>
              </a:rPr>
              <a:t> ./configure --prefix="</a:t>
            </a:r>
            <a:r>
              <a:rPr lang="ko-KR" altLang="en-US" dirty="0">
                <a:highlight>
                  <a:srgbClr val="AEAFA9"/>
                </a:highlight>
                <a:latin typeface="Consolas" panose="020B0609020204030204" pitchFamily="49" charset="0"/>
              </a:rPr>
              <a:t>경로</a:t>
            </a:r>
            <a:r>
              <a:rPr lang="en-US" altLang="ko-KR" dirty="0">
                <a:highlight>
                  <a:srgbClr val="AEAFA9"/>
                </a:highlight>
                <a:latin typeface="Consolas" panose="020B0609020204030204" pitchFamily="49" charset="0"/>
              </a:rPr>
              <a:t>" AFL_USE_ASAN=1 make </a:t>
            </a:r>
          </a:p>
          <a:p>
            <a:r>
              <a:rPr lang="en-US" altLang="ko-KR" dirty="0">
                <a:highlight>
                  <a:srgbClr val="AEAFA9"/>
                </a:highlight>
                <a:latin typeface="Consolas" panose="020B0609020204030204" pitchFamily="49" charset="0"/>
              </a:rPr>
              <a:t>AFL_USE_ASAN=1 make install</a:t>
            </a:r>
            <a:endParaRPr lang="ko-KR" altLang="en-US" dirty="0">
              <a:highlight>
                <a:srgbClr val="AEAFA9"/>
              </a:highlight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99C4B-9003-82D4-DF4E-E1A71D8F3A4F}"/>
              </a:ext>
            </a:extLst>
          </p:cNvPr>
          <p:cNvSpPr txBox="1"/>
          <p:nvPr/>
        </p:nvSpPr>
        <p:spPr>
          <a:xfrm>
            <a:off x="875104" y="5388178"/>
            <a:ext cx="9570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configure</a:t>
            </a:r>
            <a:r>
              <a:rPr lang="ko-KR" altLang="en-US" dirty="0"/>
              <a:t>와 </a:t>
            </a:r>
            <a:r>
              <a:rPr lang="en-US" altLang="ko-KR" dirty="0"/>
              <a:t>make </a:t>
            </a:r>
            <a:r>
              <a:rPr lang="ko-KR" altLang="en-US" dirty="0"/>
              <a:t>그리고 </a:t>
            </a:r>
            <a:r>
              <a:rPr lang="en-US" altLang="ko-KR" dirty="0"/>
              <a:t>make install </a:t>
            </a:r>
            <a:r>
              <a:rPr lang="ko-KR" altLang="en-US" dirty="0"/>
              <a:t>앞에 </a:t>
            </a:r>
            <a:r>
              <a:rPr lang="en-US" altLang="ko-KR" b="1" dirty="0">
                <a:highlight>
                  <a:srgbClr val="FFFF00"/>
                </a:highlight>
              </a:rPr>
              <a:t>AFL_USE_ASAN=1 </a:t>
            </a:r>
            <a:r>
              <a:rPr lang="ko-KR" altLang="en-US" dirty="0"/>
              <a:t>을 붙여서 활성화시킬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14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AFL+ +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Parallelized Fuzzing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82066" y="1900621"/>
            <a:ext cx="537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/>
              </a:rPr>
              <a:t>Parallelized Fuzzing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82066" y="2445166"/>
            <a:ext cx="10495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parallelized fuzzing</a:t>
            </a:r>
            <a:r>
              <a:rPr lang="ko-KR" altLang="en-US" sz="1600" dirty="0"/>
              <a:t>은 </a:t>
            </a:r>
            <a:r>
              <a:rPr lang="en-US" altLang="ko-KR" sz="1600" dirty="0"/>
              <a:t>Fuzz</a:t>
            </a:r>
            <a:r>
              <a:rPr lang="ko-KR" altLang="en-US" sz="1600" dirty="0"/>
              <a:t>의 효율성과 속도를 높이기 위해 </a:t>
            </a:r>
            <a:r>
              <a:rPr lang="en-US" altLang="ko-KR" sz="1600" dirty="0" err="1"/>
              <a:t>Fuzzer</a:t>
            </a:r>
            <a:r>
              <a:rPr lang="ko-KR" altLang="en-US" sz="1600" dirty="0"/>
              <a:t>의 여러 인스턴스를 동시에 실행할 수 있는 기능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BD3BE-E450-2876-ED1B-4B982C89294E}"/>
              </a:ext>
            </a:extLst>
          </p:cNvPr>
          <p:cNvSpPr txBox="1"/>
          <p:nvPr/>
        </p:nvSpPr>
        <p:spPr>
          <a:xfrm>
            <a:off x="882066" y="3752378"/>
            <a:ext cx="101486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parallelized fuzzing</a:t>
            </a:r>
            <a:r>
              <a:rPr lang="ko-KR" altLang="en-US" dirty="0"/>
              <a:t>에서 </a:t>
            </a:r>
            <a:r>
              <a:rPr lang="en-US" altLang="ko-KR" dirty="0"/>
              <a:t>AFL</a:t>
            </a:r>
            <a:r>
              <a:rPr lang="ko-KR" altLang="en-US" dirty="0"/>
              <a:t>은 </a:t>
            </a:r>
            <a:r>
              <a:rPr lang="en-US" altLang="ko-KR" dirty="0"/>
              <a:t>input</a:t>
            </a:r>
            <a:r>
              <a:rPr lang="ko-KR" altLang="en-US" dirty="0"/>
              <a:t>을 여러 부분으로 나누고 각 부분을 다른 </a:t>
            </a:r>
            <a:r>
              <a:rPr lang="en-US" altLang="ko-KR" dirty="0"/>
              <a:t>Fuzz </a:t>
            </a:r>
            <a:r>
              <a:rPr lang="ko-KR" altLang="en-US" dirty="0"/>
              <a:t>프로세스에 할당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 프로세스는 독립적으로 실행되고 테스트 사례를 생성하며</a:t>
            </a:r>
            <a:r>
              <a:rPr lang="en-US" altLang="ko-KR" dirty="0"/>
              <a:t>,  </a:t>
            </a:r>
            <a:br>
              <a:rPr lang="en-US" altLang="ko-KR" dirty="0"/>
            </a:br>
            <a:r>
              <a:rPr lang="ko-KR" altLang="en-US" dirty="0"/>
              <a:t>테스트 사례는 </a:t>
            </a:r>
            <a:r>
              <a:rPr lang="en-US" altLang="ko-KR" dirty="0"/>
              <a:t>Fuzz </a:t>
            </a:r>
            <a:r>
              <a:rPr lang="ko-KR" altLang="en-US" dirty="0"/>
              <a:t>프로세스를 추진하기 위해 시스템에 다시 전달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   각 프로세스의 결과를 결합하여 테스트 중인 시스템의 동작에 대한 포괄적인 </a:t>
            </a:r>
            <a:r>
              <a:rPr lang="en-US" altLang="ko-KR" dirty="0"/>
              <a:t>output</a:t>
            </a:r>
            <a:r>
              <a:rPr lang="ko-KR" altLang="en-US" dirty="0"/>
              <a:t>을 생성한다</a:t>
            </a:r>
            <a:r>
              <a:rPr lang="en-US" altLang="ko-KR" dirty="0"/>
              <a:t>.</a:t>
            </a:r>
            <a:endParaRPr lang="ko-KR" altLang="en-US" dirty="0">
              <a:highlight>
                <a:srgbClr val="AEAFA9"/>
              </a:highlight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99C4B-9003-82D4-DF4E-E1A71D8F3A4F}"/>
              </a:ext>
            </a:extLst>
          </p:cNvPr>
          <p:cNvSpPr txBox="1"/>
          <p:nvPr/>
        </p:nvSpPr>
        <p:spPr>
          <a:xfrm>
            <a:off x="875104" y="5520131"/>
            <a:ext cx="9570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effectLst/>
              </a:rPr>
              <a:t>Parallelized Fuzzing</a:t>
            </a:r>
            <a:r>
              <a:rPr lang="ko-KR" altLang="en-US" sz="2400" dirty="0"/>
              <a:t>은 </a:t>
            </a:r>
            <a:r>
              <a:rPr lang="ko-KR" altLang="en-US" sz="2400" b="1" u="sng" dirty="0"/>
              <a:t>속도와</a:t>
            </a:r>
            <a:r>
              <a:rPr lang="ko-KR" altLang="en-US" sz="2400" u="sng" dirty="0"/>
              <a:t> </a:t>
            </a:r>
            <a:r>
              <a:rPr lang="ko-KR" altLang="en-US" sz="2400" b="1" u="sng" dirty="0"/>
              <a:t>적용 범위를 높이고 효율성을 개선</a:t>
            </a:r>
            <a:r>
              <a:rPr lang="ko-KR" altLang="en-US" sz="2400" dirty="0"/>
              <a:t>함</a:t>
            </a:r>
            <a:endParaRPr lang="en-US" altLang="ko-KR" sz="2400" dirty="0"/>
          </a:p>
          <a:p>
            <a:r>
              <a:rPr lang="ko-KR" altLang="en-US" sz="2400" dirty="0"/>
              <a:t>버그와 취약성을 찾는 데 걸리는 </a:t>
            </a:r>
            <a:r>
              <a:rPr lang="ko-KR" altLang="en-US" sz="2400" b="1" u="sng" dirty="0"/>
              <a:t>시간을 단축가능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2C678F-417C-A350-666C-E3D8BA7FD91C}"/>
              </a:ext>
            </a:extLst>
          </p:cNvPr>
          <p:cNvSpPr txBox="1"/>
          <p:nvPr/>
        </p:nvSpPr>
        <p:spPr>
          <a:xfrm>
            <a:off x="1203719" y="3234666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작동  절차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2096B1-3110-B8DA-44F1-CAD2990B40BE}"/>
              </a:ext>
            </a:extLst>
          </p:cNvPr>
          <p:cNvSpPr/>
          <p:nvPr/>
        </p:nvSpPr>
        <p:spPr>
          <a:xfrm>
            <a:off x="996263" y="323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20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AFL+ +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Persistent Mode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75104" y="1516368"/>
            <a:ext cx="537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/>
              </a:rPr>
              <a:t>Persistent Mode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75104" y="2060913"/>
            <a:ext cx="10495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해당 프로그램의 코드에서 가장 핵심이 되는 메소드를 골라서 그 메소드만 반복시키는 </a:t>
            </a:r>
            <a:r>
              <a:rPr lang="en-US" altLang="ko-KR" sz="1600" dirty="0"/>
              <a:t>mode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BD3BE-E450-2876-ED1B-4B982C89294E}"/>
              </a:ext>
            </a:extLst>
          </p:cNvPr>
          <p:cNvSpPr txBox="1"/>
          <p:nvPr/>
        </p:nvSpPr>
        <p:spPr>
          <a:xfrm>
            <a:off x="5310898" y="3411631"/>
            <a:ext cx="6327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__AFL_LOOP(N) </a:t>
            </a:r>
            <a:r>
              <a:rPr lang="en-US" altLang="ko-KR" dirty="0"/>
              <a:t>=&gt; </a:t>
            </a:r>
            <a:r>
              <a:rPr lang="en-US" altLang="ko-KR" b="1" dirty="0"/>
              <a:t>fuzzing</a:t>
            </a:r>
            <a:r>
              <a:rPr lang="ko-KR" altLang="en-US" dirty="0"/>
              <a:t>할 때 </a:t>
            </a:r>
            <a:r>
              <a:rPr lang="en-US" altLang="ko-KR" b="1" dirty="0"/>
              <a:t>persistent mode</a:t>
            </a:r>
            <a:r>
              <a:rPr lang="ko-KR" altLang="en-US" dirty="0"/>
              <a:t>를 사용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6AE443-99D6-3D6C-D25F-C92C53292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2843511"/>
            <a:ext cx="4014776" cy="2469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7E842B-EFF9-2044-6069-D403703329E8}"/>
              </a:ext>
            </a:extLst>
          </p:cNvPr>
          <p:cNvSpPr txBox="1"/>
          <p:nvPr/>
        </p:nvSpPr>
        <p:spPr>
          <a:xfrm>
            <a:off x="5310898" y="3843776"/>
            <a:ext cx="7125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Consolas" panose="020B0609020204030204" pitchFamily="49" charset="0"/>
              </a:rPr>
              <a:t>N</a:t>
            </a:r>
            <a:r>
              <a:rPr lang="en-US" altLang="ko-KR" dirty="0">
                <a:latin typeface="Consolas" panose="020B0609020204030204" pitchFamily="49" charset="0"/>
              </a:rPr>
              <a:t> =&gt; </a:t>
            </a:r>
            <a:r>
              <a:rPr lang="ko-KR" altLang="en-US" dirty="0"/>
              <a:t>반복문을 수행하다가 생기는 쓸모 없는 메모리들을 </a:t>
            </a:r>
            <a:br>
              <a:rPr lang="en-US" altLang="ko-KR" dirty="0">
                <a:latin typeface="Consolas" panose="020B0609020204030204" pitchFamily="49" charset="0"/>
              </a:rPr>
            </a:br>
            <a:r>
              <a:rPr lang="en-US" altLang="ko-KR" dirty="0">
                <a:latin typeface="Consolas" panose="020B0609020204030204" pitchFamily="49" charset="0"/>
              </a:rPr>
              <a:t>     </a:t>
            </a:r>
            <a:r>
              <a:rPr lang="ko-KR" altLang="en-US" dirty="0"/>
              <a:t>일정 </a:t>
            </a:r>
            <a:r>
              <a:rPr lang="en-US" altLang="ko-KR" dirty="0"/>
              <a:t>N </a:t>
            </a:r>
            <a:r>
              <a:rPr lang="ko-KR" altLang="en-US" dirty="0"/>
              <a:t>횟수마다 재정비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31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AFL+ +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Persistent Mode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75104" y="1516368"/>
            <a:ext cx="537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/>
              </a:rPr>
              <a:t>Persistent Mode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75104" y="2060913"/>
            <a:ext cx="10495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해당 프로그램의 코드에서 가장 핵심이 되는 메소드를 골라서 그 메소드만 반복시키는 </a:t>
            </a:r>
            <a:r>
              <a:rPr lang="en-US" altLang="ko-KR" sz="1600" dirty="0"/>
              <a:t>mode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99C4B-9003-82D4-DF4E-E1A71D8F3A4F}"/>
              </a:ext>
            </a:extLst>
          </p:cNvPr>
          <p:cNvSpPr txBox="1"/>
          <p:nvPr/>
        </p:nvSpPr>
        <p:spPr>
          <a:xfrm>
            <a:off x="1005907" y="6023630"/>
            <a:ext cx="9970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전체 코드를 전부 보는게 아닌 </a:t>
            </a:r>
            <a:r>
              <a:rPr lang="ko-KR" altLang="en-US" sz="2400" b="1" dirty="0"/>
              <a:t>특정 메소드만 확인</a:t>
            </a:r>
            <a:r>
              <a:rPr lang="ko-KR" altLang="en-US" sz="2400" dirty="0"/>
              <a:t>하기 때문에 </a:t>
            </a:r>
            <a:r>
              <a:rPr lang="ko-KR" altLang="en-US" sz="2400" b="1" dirty="0"/>
              <a:t>속도가 더 빠름</a:t>
            </a:r>
            <a:endParaRPr lang="ko-KR" altLang="en-US" sz="2400" b="1" u="sng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2CEEB2-5F9D-B71E-169E-6E95017762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028" y="2677581"/>
            <a:ext cx="5427263" cy="24712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1AF55A-E89B-E6D6-994F-A99A3D28B2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3" y="2677581"/>
            <a:ext cx="5154169" cy="24955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1EE967-E461-D83A-431E-D25E1ED673F1}"/>
              </a:ext>
            </a:extLst>
          </p:cNvPr>
          <p:cNvSpPr txBox="1"/>
          <p:nvPr/>
        </p:nvSpPr>
        <p:spPr>
          <a:xfrm>
            <a:off x="4131072" y="5426981"/>
            <a:ext cx="4133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47.62/sec =&gt; </a:t>
            </a:r>
            <a:r>
              <a:rPr lang="en-US" altLang="ko-KR" sz="2400" b="1" dirty="0">
                <a:solidFill>
                  <a:srgbClr val="FF0000"/>
                </a:solidFill>
              </a:rPr>
              <a:t>4508/sec</a:t>
            </a:r>
            <a:endParaRPr lang="ko-KR" altLang="en-US" sz="2400" b="1" u="sng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125F5C-7E0E-EB38-D529-9C210052AD4A}"/>
              </a:ext>
            </a:extLst>
          </p:cNvPr>
          <p:cNvSpPr/>
          <p:nvPr/>
        </p:nvSpPr>
        <p:spPr>
          <a:xfrm>
            <a:off x="7160268" y="3901555"/>
            <a:ext cx="758182" cy="1243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33A7E1-0F63-E70D-4E1F-7F193582F0DB}"/>
              </a:ext>
            </a:extLst>
          </p:cNvPr>
          <p:cNvSpPr/>
          <p:nvPr/>
        </p:nvSpPr>
        <p:spPr>
          <a:xfrm>
            <a:off x="1437937" y="4073525"/>
            <a:ext cx="1175088" cy="1238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85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213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201270" y="283806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488594" y="1655406"/>
            <a:ext cx="3122508" cy="707886"/>
            <a:chOff x="294640" y="3596640"/>
            <a:chExt cx="312250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4737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AFL &amp;&amp; AFL++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488594" y="2646244"/>
            <a:ext cx="2112616" cy="707886"/>
            <a:chOff x="294640" y="3596640"/>
            <a:chExt cx="2112616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4638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LEVELDB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488594" y="3637082"/>
            <a:ext cx="3281206" cy="707886"/>
            <a:chOff x="294640" y="3596640"/>
            <a:chExt cx="328120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6324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소프트웨어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Fuzz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64AE09-6A28-013B-574E-59C0403915BE}"/>
              </a:ext>
            </a:extLst>
          </p:cNvPr>
          <p:cNvGrpSpPr/>
          <p:nvPr/>
        </p:nvGrpSpPr>
        <p:grpSpPr>
          <a:xfrm>
            <a:off x="488594" y="4611419"/>
            <a:ext cx="2747405" cy="707886"/>
            <a:chOff x="294640" y="3596640"/>
            <a:chExt cx="2747405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29A044-20E2-C2EF-9429-ADE113ED7596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D5C6E3-22A4-F379-82F4-D77FBB538198}"/>
                </a:ext>
              </a:extLst>
            </p:cNvPr>
            <p:cNvSpPr txBox="1"/>
            <p:nvPr/>
          </p:nvSpPr>
          <p:spPr>
            <a:xfrm>
              <a:off x="943394" y="3688973"/>
              <a:ext cx="2098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결론 및 소감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2AFB939-327C-EFE9-AE92-84C3FB735EB9}"/>
              </a:ext>
            </a:extLst>
          </p:cNvPr>
          <p:cNvGrpSpPr/>
          <p:nvPr/>
        </p:nvGrpSpPr>
        <p:grpSpPr>
          <a:xfrm>
            <a:off x="488594" y="5585757"/>
            <a:ext cx="2568190" cy="707886"/>
            <a:chOff x="294640" y="3596640"/>
            <a:chExt cx="2568190" cy="70788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8CC1BB-DF82-CC51-3FE2-FFC478AB2E4E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3FB7CA-9FC8-32D8-D232-E636FB618A7A}"/>
                </a:ext>
              </a:extLst>
            </p:cNvPr>
            <p:cNvSpPr txBox="1"/>
            <p:nvPr/>
          </p:nvSpPr>
          <p:spPr>
            <a:xfrm>
              <a:off x="943394" y="3688973"/>
              <a:ext cx="19194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Future work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634248" y="1508954"/>
            <a:ext cx="102668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LEVELDB 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88240-9A3D-8AF0-B770-984EA4B2C472}"/>
              </a:ext>
            </a:extLst>
          </p:cNvPr>
          <p:cNvSpPr txBox="1"/>
          <p:nvPr/>
        </p:nvSpPr>
        <p:spPr>
          <a:xfrm>
            <a:off x="634248" y="3429000"/>
            <a:ext cx="106416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Level DB</a:t>
            </a:r>
            <a:r>
              <a:rPr lang="ko-KR" altLang="en-US" sz="4000" dirty="0">
                <a:solidFill>
                  <a:schemeClr val="bg1"/>
                </a:solidFill>
              </a:rPr>
              <a:t>는 구글에 의해 만들어진 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b="1" dirty="0">
                <a:solidFill>
                  <a:schemeClr val="bg1"/>
                </a:solidFill>
                <a:effectLst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 Value Storage Systems</a:t>
            </a:r>
            <a:r>
              <a:rPr lang="ko-KR" altLang="en-US" sz="4000" dirty="0">
                <a:solidFill>
                  <a:schemeClr val="bg1"/>
                </a:solidFill>
              </a:rPr>
              <a:t>이고</a:t>
            </a:r>
            <a:r>
              <a:rPr lang="en-US" altLang="ko-KR" sz="4000" dirty="0">
                <a:solidFill>
                  <a:schemeClr val="bg1"/>
                </a:solidFill>
              </a:rPr>
              <a:t>, 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b="1" dirty="0">
                <a:solidFill>
                  <a:schemeClr val="bg1"/>
                </a:solidFill>
                <a:effectLst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 SQL</a:t>
            </a:r>
            <a:r>
              <a:rPr lang="en-US" altLang="ko-KR" sz="4000" b="1" dirty="0">
                <a:solidFill>
                  <a:schemeClr val="bg1"/>
                </a:solidFill>
              </a:rPr>
              <a:t> </a:t>
            </a:r>
            <a:r>
              <a:rPr lang="ko-KR" altLang="en-US" sz="4000" dirty="0">
                <a:solidFill>
                  <a:schemeClr val="bg1"/>
                </a:solidFill>
              </a:rPr>
              <a:t>기술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16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0617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Key Value Storage Systems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38748" y="2561011"/>
            <a:ext cx="580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/>
              </a:rPr>
              <a:t>Key Value Storage Systems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38748" y="3105556"/>
            <a:ext cx="10495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Key-value storage systems</a:t>
            </a:r>
            <a:r>
              <a:rPr lang="ko-KR" altLang="en-US" sz="1600" dirty="0"/>
              <a:t>은 많은 수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백만개</a:t>
            </a:r>
            <a:r>
              <a:rPr lang="ko-KR" altLang="en-US" sz="1600" dirty="0"/>
              <a:t> 이상</a:t>
            </a:r>
            <a:r>
              <a:rPr lang="en-US" altLang="ko-KR" sz="1600" dirty="0"/>
              <a:t>) </a:t>
            </a:r>
            <a:r>
              <a:rPr lang="ko-KR" altLang="en-US" sz="1600" dirty="0"/>
              <a:t>의 작은 사이즈</a:t>
            </a:r>
            <a:r>
              <a:rPr lang="en-US" altLang="ko-KR" sz="1600" dirty="0"/>
              <a:t>(KB-MB)</a:t>
            </a:r>
            <a:r>
              <a:rPr lang="ko-KR" altLang="en-US" sz="1600" dirty="0"/>
              <a:t>의 </a:t>
            </a:r>
            <a:r>
              <a:rPr lang="en-US" altLang="ko-KR" sz="1600" dirty="0"/>
              <a:t>records </a:t>
            </a:r>
            <a:r>
              <a:rPr lang="ko-KR" altLang="en-US" sz="1600" dirty="0"/>
              <a:t>를 저장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BD3BE-E450-2876-ED1B-4B982C89294E}"/>
              </a:ext>
            </a:extLst>
          </p:cNvPr>
          <p:cNvSpPr txBox="1"/>
          <p:nvPr/>
        </p:nvSpPr>
        <p:spPr>
          <a:xfrm>
            <a:off x="838748" y="3635269"/>
            <a:ext cx="6327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Queries </a:t>
            </a:r>
            <a:r>
              <a:rPr lang="ko-KR" altLang="en-US" dirty="0"/>
              <a:t>는 시스템에 의해서 알맞은 </a:t>
            </a:r>
            <a:r>
              <a:rPr lang="en-US" altLang="ko-KR" dirty="0"/>
              <a:t>machine </a:t>
            </a:r>
            <a:r>
              <a:rPr lang="ko-KR" altLang="en-US" dirty="0"/>
              <a:t>으로 </a:t>
            </a:r>
            <a:r>
              <a:rPr lang="en-US" altLang="ko-KR" dirty="0"/>
              <a:t>routing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E842B-EFF9-2044-6069-D403703329E8}"/>
              </a:ext>
            </a:extLst>
          </p:cNvPr>
          <p:cNvSpPr txBox="1"/>
          <p:nvPr/>
        </p:nvSpPr>
        <p:spPr>
          <a:xfrm>
            <a:off x="838748" y="4004601"/>
            <a:ext cx="7125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Records </a:t>
            </a:r>
            <a:r>
              <a:rPr lang="ko-KR" altLang="en-US" dirty="0"/>
              <a:t>는 여러 </a:t>
            </a:r>
            <a:r>
              <a:rPr lang="en-US" altLang="ko-KR" dirty="0"/>
              <a:t>machines</a:t>
            </a:r>
            <a:r>
              <a:rPr lang="ko-KR" altLang="en-US" dirty="0"/>
              <a:t>에 </a:t>
            </a:r>
            <a:r>
              <a:rPr lang="en-US" altLang="ko-KR" dirty="0"/>
              <a:t>partition </a:t>
            </a:r>
            <a:r>
              <a:rPr lang="ko-KR" altLang="en-US" dirty="0"/>
              <a:t>되어 저장</a:t>
            </a:r>
            <a:endParaRPr lang="en-US" altLang="ko-KR" dirty="0"/>
          </a:p>
          <a:p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9AEC1-2BA1-BE9C-1ABC-E83E950F1949}"/>
              </a:ext>
            </a:extLst>
          </p:cNvPr>
          <p:cNvSpPr txBox="1"/>
          <p:nvPr/>
        </p:nvSpPr>
        <p:spPr>
          <a:xfrm>
            <a:off x="838748" y="4349615"/>
            <a:ext cx="1017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다른 </a:t>
            </a:r>
            <a:r>
              <a:rPr lang="en-US" altLang="ko-KR" dirty="0"/>
              <a:t>machine</a:t>
            </a:r>
            <a:r>
              <a:rPr lang="ko-KR" altLang="en-US" dirty="0"/>
              <a:t>이 </a:t>
            </a:r>
            <a:r>
              <a:rPr lang="en-US" altLang="ko-KR" dirty="0"/>
              <a:t>fail</a:t>
            </a:r>
            <a:r>
              <a:rPr lang="ko-KR" altLang="en-US" dirty="0"/>
              <a:t>되었을 경우</a:t>
            </a:r>
            <a:r>
              <a:rPr lang="en-US" altLang="ko-KR" dirty="0"/>
              <a:t>, Availability </a:t>
            </a:r>
            <a:r>
              <a:rPr lang="ko-KR" altLang="en-US" dirty="0"/>
              <a:t>를 보장하기 위해서 </a:t>
            </a:r>
            <a:r>
              <a:rPr lang="en-US" altLang="ko-KR" dirty="0"/>
              <a:t>Records</a:t>
            </a:r>
            <a:r>
              <a:rPr lang="ko-KR" altLang="en-US" dirty="0"/>
              <a:t>는 여러 </a:t>
            </a:r>
            <a:r>
              <a:rPr lang="en-US" altLang="ko-KR" dirty="0"/>
              <a:t>machines </a:t>
            </a:r>
            <a:r>
              <a:rPr lang="ko-KR" altLang="en-US" dirty="0"/>
              <a:t>에 복제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7DD9E-321B-FA30-FBE0-F8C2474CA690}"/>
              </a:ext>
            </a:extLst>
          </p:cNvPr>
          <p:cNvSpPr txBox="1"/>
          <p:nvPr/>
        </p:nvSpPr>
        <p:spPr>
          <a:xfrm>
            <a:off x="838748" y="4697098"/>
            <a:ext cx="9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대량의 데이터를 저장해야 하지만 검색을 위해 복잡한 쿼리를 수행할 필요가 없는 사용 사례</a:t>
            </a:r>
            <a:r>
              <a:rPr lang="ko-KR" altLang="en-US" dirty="0"/>
              <a:t>에 적합</a:t>
            </a:r>
          </a:p>
        </p:txBody>
      </p:sp>
    </p:spTree>
    <p:extLst>
      <p:ext uri="{BB962C8B-B14F-4D97-AF65-F5344CB8AC3E}">
        <p14:creationId xmlns:p14="http://schemas.microsoft.com/office/powerpoint/2010/main" val="291492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NoSQL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38748" y="2561011"/>
            <a:ext cx="580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NoSQL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38748" y="3105556"/>
            <a:ext cx="10495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기존 </a:t>
            </a:r>
            <a:r>
              <a:rPr lang="en-US" altLang="ko-KR" sz="1600" dirty="0"/>
              <a:t>RDBMS </a:t>
            </a:r>
            <a:r>
              <a:rPr lang="ko-KR" altLang="en-US" sz="1600" dirty="0"/>
              <a:t>형태의 관계형 데이터베이스가 아닌 </a:t>
            </a:r>
            <a:r>
              <a:rPr lang="ko-KR" altLang="en-US" sz="1600" b="1" dirty="0"/>
              <a:t>다른 형태의 데이터 저장 기술</a:t>
            </a:r>
            <a:br>
              <a:rPr lang="en-US" altLang="ko-KR" sz="1600" b="1" dirty="0"/>
            </a:br>
            <a:r>
              <a:rPr lang="ko-KR" altLang="en-US" sz="1600" dirty="0"/>
              <a:t>관계형 데이터베이스의 한계를 극복하기 위한 데이터 저장소의 새로운 형태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BD3BE-E450-2876-ED1B-4B982C89294E}"/>
              </a:ext>
            </a:extLst>
          </p:cNvPr>
          <p:cNvSpPr txBox="1"/>
          <p:nvPr/>
        </p:nvSpPr>
        <p:spPr>
          <a:xfrm>
            <a:off x="838748" y="3865544"/>
            <a:ext cx="6327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간의 관계를 정의하지 않음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E842B-EFF9-2044-6069-D403703329E8}"/>
              </a:ext>
            </a:extLst>
          </p:cNvPr>
          <p:cNvSpPr txBox="1"/>
          <p:nvPr/>
        </p:nvSpPr>
        <p:spPr>
          <a:xfrm>
            <a:off x="838748" y="4234876"/>
            <a:ext cx="712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대용량의 데이터를 저장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9AEC1-2BA1-BE9C-1ABC-E83E950F1949}"/>
              </a:ext>
            </a:extLst>
          </p:cNvPr>
          <p:cNvSpPr txBox="1"/>
          <p:nvPr/>
        </p:nvSpPr>
        <p:spPr>
          <a:xfrm>
            <a:off x="838748" y="4579890"/>
            <a:ext cx="1017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분산형 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7DD9E-321B-FA30-FBE0-F8C2474CA690}"/>
              </a:ext>
            </a:extLst>
          </p:cNvPr>
          <p:cNvSpPr txBox="1"/>
          <p:nvPr/>
        </p:nvSpPr>
        <p:spPr>
          <a:xfrm>
            <a:off x="838748" y="4927373"/>
            <a:ext cx="9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가변적인 구조로 데이터 저장이 가능 </a:t>
            </a:r>
            <a:r>
              <a:rPr lang="en-US" altLang="ko-KR" dirty="0"/>
              <a:t>(</a:t>
            </a:r>
            <a:r>
              <a:rPr lang="ko-KR" altLang="en-US" dirty="0"/>
              <a:t>스키마 일정 하지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19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특징 및 한계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75104" y="1594309"/>
            <a:ext cx="580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특징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75104" y="2696434"/>
            <a:ext cx="7284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sz="2000" dirty="0"/>
              <a:t>키와 값은 임의의 바이트 배열이며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데이터는 </a:t>
            </a:r>
            <a:r>
              <a:rPr lang="ko-KR" altLang="en-US" sz="2000" dirty="0" err="1"/>
              <a:t>키별로</a:t>
            </a:r>
            <a:r>
              <a:rPr lang="ko-KR" altLang="en-US" sz="2000" dirty="0"/>
              <a:t> 정렬되어 저장</a:t>
            </a:r>
            <a:r>
              <a:rPr lang="en-US" altLang="ko-KR" sz="2000" dirty="0"/>
              <a:t> 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BD3BE-E450-2876-ED1B-4B982C89294E}"/>
              </a:ext>
            </a:extLst>
          </p:cNvPr>
          <p:cNvSpPr txBox="1"/>
          <p:nvPr/>
        </p:nvSpPr>
        <p:spPr>
          <a:xfrm>
            <a:off x="875104" y="3115876"/>
            <a:ext cx="6327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기본 조작은 </a:t>
            </a:r>
            <a:r>
              <a:rPr lang="en-US" altLang="ko-KR" sz="2000" dirty="0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Put(</a:t>
            </a:r>
            <a:r>
              <a:rPr lang="en-US" altLang="ko-KR" sz="2000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key,value</a:t>
            </a:r>
            <a:r>
              <a:rPr lang="en-US" altLang="ko-KR" sz="2000" dirty="0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),Get(key),Delete(key)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E842B-EFF9-2044-6069-D403703329E8}"/>
              </a:ext>
            </a:extLst>
          </p:cNvPr>
          <p:cNvSpPr txBox="1"/>
          <p:nvPr/>
        </p:nvSpPr>
        <p:spPr>
          <a:xfrm>
            <a:off x="875104" y="3542710"/>
            <a:ext cx="7125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사용자는 임시 스냅샷을 생성하여 일관된 데이터 뷰를 볼 수 있음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9AEC1-2BA1-BE9C-1ABC-E83E950F1949}"/>
              </a:ext>
            </a:extLst>
          </p:cNvPr>
          <p:cNvSpPr txBox="1"/>
          <p:nvPr/>
        </p:nvSpPr>
        <p:spPr>
          <a:xfrm>
            <a:off x="875104" y="3947722"/>
            <a:ext cx="107755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effectLst/>
                <a:latin typeface="+mn-ea"/>
              </a:rPr>
              <a:t>4. </a:t>
            </a:r>
            <a:r>
              <a:rPr lang="ko-KR" altLang="en-US" sz="2000" b="0" i="0" dirty="0">
                <a:effectLst/>
                <a:latin typeface="+mn-ea"/>
              </a:rPr>
              <a:t>로그 구조화 된 복제</a:t>
            </a:r>
            <a:r>
              <a:rPr lang="en-US" altLang="ko-KR" sz="2000" b="0" i="0" dirty="0">
                <a:effectLst/>
                <a:latin typeface="+mn-ea"/>
              </a:rPr>
              <a:t>(Log-Structured Merge Tree) </a:t>
            </a:r>
            <a:r>
              <a:rPr lang="ko-KR" altLang="en-US" sz="2000" b="0" i="0" dirty="0">
                <a:effectLst/>
                <a:latin typeface="+mn-ea"/>
              </a:rPr>
              <a:t>방식을 사용하여 </a:t>
            </a:r>
            <a:r>
              <a:rPr lang="ko-KR" altLang="en-US" sz="2000" b="1" i="0" dirty="0">
                <a:effectLst/>
                <a:latin typeface="+mn-ea"/>
              </a:rPr>
              <a:t>빠른 읽기와 쓰기 속도</a:t>
            </a:r>
            <a:r>
              <a:rPr lang="ko-KR" altLang="en-US" sz="2000" b="0" i="0" dirty="0">
                <a:effectLst/>
                <a:latin typeface="+mn-ea"/>
              </a:rPr>
              <a:t>를 제공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7DD9E-321B-FA30-FBE0-F8C2474CA690}"/>
              </a:ext>
            </a:extLst>
          </p:cNvPr>
          <p:cNvSpPr txBox="1"/>
          <p:nvPr/>
        </p:nvSpPr>
        <p:spPr>
          <a:xfrm>
            <a:off x="875104" y="4367164"/>
            <a:ext cx="9448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i="0" dirty="0">
                <a:effectLst/>
              </a:rPr>
              <a:t>5. </a:t>
            </a:r>
            <a:r>
              <a:rPr lang="ko-KR" altLang="en-US" sz="2000" b="0" i="0" dirty="0">
                <a:effectLst/>
              </a:rPr>
              <a:t>기본적으로 복수의 </a:t>
            </a:r>
            <a:r>
              <a:rPr lang="en-US" altLang="ko-KR" sz="2000" b="0" i="0" dirty="0" err="1">
                <a:effectLst/>
              </a:rPr>
              <a:t>SSTable</a:t>
            </a:r>
            <a:r>
              <a:rPr lang="en-US" altLang="ko-KR" sz="2000" b="0" i="0" dirty="0">
                <a:effectLst/>
              </a:rPr>
              <a:t>(</a:t>
            </a:r>
            <a:r>
              <a:rPr lang="ko-KR" altLang="en-US" sz="2000" b="0" i="0" dirty="0">
                <a:effectLst/>
              </a:rPr>
              <a:t>키</a:t>
            </a:r>
            <a:r>
              <a:rPr lang="en-US" altLang="ko-KR" sz="2000" b="0" i="0" dirty="0">
                <a:effectLst/>
              </a:rPr>
              <a:t>-</a:t>
            </a:r>
            <a:r>
              <a:rPr lang="ko-KR" altLang="en-US" sz="2000" b="0" i="0" dirty="0">
                <a:effectLst/>
              </a:rPr>
              <a:t>값 쌍으로 정렬된 데이터를 저장하는 단위</a:t>
            </a:r>
            <a:r>
              <a:rPr lang="en-US" altLang="ko-KR" sz="2000" b="0" i="0" dirty="0">
                <a:effectLst/>
              </a:rPr>
              <a:t>)</a:t>
            </a:r>
            <a:r>
              <a:rPr lang="ko-KR" altLang="en-US" sz="2000" b="0" i="0" dirty="0">
                <a:effectLst/>
              </a:rPr>
              <a:t>을 사용하여 </a:t>
            </a:r>
            <a:br>
              <a:rPr lang="en-US" altLang="ko-KR" sz="2000" b="0" i="0" dirty="0">
                <a:effectLst/>
              </a:rPr>
            </a:br>
            <a:r>
              <a:rPr lang="en-US" altLang="ko-KR" sz="2000" b="0" i="0" dirty="0">
                <a:effectLst/>
              </a:rPr>
              <a:t>     </a:t>
            </a:r>
            <a:r>
              <a:rPr lang="ko-KR" altLang="en-US" sz="2000" b="1" i="0" dirty="0">
                <a:effectLst/>
              </a:rPr>
              <a:t>저장소 공간을 효율적으로 사용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0818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89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특징 및 한계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75104" y="1594309"/>
            <a:ext cx="580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한계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75104" y="2696433"/>
            <a:ext cx="10441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sz="2000" dirty="0"/>
              <a:t>NoSQL</a:t>
            </a:r>
            <a:r>
              <a:rPr lang="ko-KR" altLang="en-US" sz="2000" dirty="0"/>
              <a:t>문이라</a:t>
            </a:r>
            <a:r>
              <a:rPr lang="en-US" altLang="ko-KR" sz="2000" dirty="0"/>
              <a:t>, </a:t>
            </a:r>
            <a:r>
              <a:rPr lang="ko-KR" altLang="en-US" sz="2000" dirty="0"/>
              <a:t>관계형 데이터 모델이 없고 </a:t>
            </a:r>
            <a:r>
              <a:rPr lang="en-US" altLang="ko-KR" sz="2000" dirty="0"/>
              <a:t>SQL </a:t>
            </a:r>
            <a:r>
              <a:rPr lang="ko-KR" altLang="en-US" sz="2000" dirty="0"/>
              <a:t>쿼리를 지원하지 않으며 인덱스를 지원하지 않음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BD3BE-E450-2876-ED1B-4B982C89294E}"/>
              </a:ext>
            </a:extLst>
          </p:cNvPr>
          <p:cNvSpPr txBox="1"/>
          <p:nvPr/>
        </p:nvSpPr>
        <p:spPr>
          <a:xfrm>
            <a:off x="875104" y="3115875"/>
            <a:ext cx="9694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메모리 사용량이 높아 대규모 데이터를 다룰 때 메모리 부족 문제가 발생할 수 있음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E842B-EFF9-2044-6069-D403703329E8}"/>
              </a:ext>
            </a:extLst>
          </p:cNvPr>
          <p:cNvSpPr txBox="1"/>
          <p:nvPr/>
        </p:nvSpPr>
        <p:spPr>
          <a:xfrm>
            <a:off x="875103" y="3542709"/>
            <a:ext cx="82599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클라이언트와 서버간 지원이 라이브러리에 내장되어 있지 않음</a:t>
            </a:r>
            <a:br>
              <a:rPr lang="en-US" altLang="ko-KR" sz="2000" dirty="0"/>
            </a:br>
            <a:r>
              <a:rPr lang="en-US" altLang="ko-KR" sz="2000" dirty="0"/>
              <a:t>     </a:t>
            </a:r>
            <a:r>
              <a:rPr lang="ko-KR" altLang="en-US" sz="2000" dirty="0"/>
              <a:t>만약 이러한 지원이 필요하다면 자체 서버를 라이브러리로 </a:t>
            </a:r>
            <a:r>
              <a:rPr lang="ko-KR" altLang="en-US" sz="2000" dirty="0" err="1"/>
              <a:t>감싸야함</a:t>
            </a:r>
            <a:r>
              <a:rPr lang="en-US" altLang="ko-KR" sz="2000" dirty="0"/>
              <a:t>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5F6BE-DFBE-3787-9FFA-FBBE9B72C6C8}"/>
              </a:ext>
            </a:extLst>
          </p:cNvPr>
          <p:cNvSpPr txBox="1"/>
          <p:nvPr/>
        </p:nvSpPr>
        <p:spPr>
          <a:xfrm>
            <a:off x="875103" y="4901714"/>
            <a:ext cx="99703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/>
              <a:t>LevelDB</a:t>
            </a:r>
            <a:r>
              <a:rPr lang="ko-KR" altLang="en-US" sz="2400" dirty="0"/>
              <a:t>는 적은 용량과 빠른 속도가 필요한 </a:t>
            </a:r>
            <a:br>
              <a:rPr lang="en-US" altLang="ko-KR" sz="2400" dirty="0"/>
            </a:br>
            <a:r>
              <a:rPr lang="ko-KR" altLang="en-US" sz="2400" b="1" dirty="0"/>
              <a:t>작은 규모의 프로젝트</a:t>
            </a:r>
            <a:r>
              <a:rPr lang="ko-KR" altLang="en-US" sz="2400" dirty="0"/>
              <a:t>나 </a:t>
            </a:r>
            <a:r>
              <a:rPr lang="ko-KR" altLang="en-US" sz="2400" b="1" dirty="0"/>
              <a:t>임베디드 시스템</a:t>
            </a:r>
            <a:r>
              <a:rPr lang="ko-KR" altLang="en-US" sz="2400" dirty="0"/>
              <a:t>에서 유용하게 사용될 수 있음</a:t>
            </a:r>
            <a:endParaRPr lang="ko-KR" alt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58723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634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전 사전 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75103" y="2025852"/>
            <a:ext cx="708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LTO (</a:t>
            </a:r>
            <a:r>
              <a:rPr lang="en-US" altLang="ko-KR" sz="3200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Link-Time Optimization)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75105" y="2539004"/>
            <a:ext cx="10441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전체 프로그램에 대한 최적화를 수행 할 수 있어 더욱 효율적이고 빠른 실행 파일을 생성할 수 있음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5F4D1-097A-3809-4596-C07EDD42D87A}"/>
              </a:ext>
            </a:extLst>
          </p:cNvPr>
          <p:cNvSpPr txBox="1"/>
          <p:nvPr/>
        </p:nvSpPr>
        <p:spPr>
          <a:xfrm>
            <a:off x="875104" y="3021378"/>
            <a:ext cx="82868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Clang, Lld+14</a:t>
            </a:r>
            <a:r>
              <a:rPr lang="ko-KR" altLang="en-US" sz="2000" b="1" dirty="0"/>
              <a:t> </a:t>
            </a:r>
            <a:r>
              <a:rPr lang="ko-KR" altLang="en-US" sz="2000" dirty="0"/>
              <a:t>설치 및 </a:t>
            </a:r>
            <a:r>
              <a:rPr lang="en-US" altLang="ko-KR" sz="2000" b="1" dirty="0">
                <a:effectLst/>
              </a:rPr>
              <a:t>llvm-config-14</a:t>
            </a:r>
            <a:r>
              <a:rPr lang="ko-KR" altLang="en-US" sz="2000" dirty="0">
                <a:effectLst/>
              </a:rPr>
              <a:t>의 설치경로를 환경변수에 추가 필요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B5002-86C2-611C-576F-B8F02BA44F55}"/>
              </a:ext>
            </a:extLst>
          </p:cNvPr>
          <p:cNvSpPr txBox="1"/>
          <p:nvPr/>
        </p:nvSpPr>
        <p:spPr>
          <a:xfrm flipH="1">
            <a:off x="875103" y="3949665"/>
            <a:ext cx="79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effectLst/>
              </a:rPr>
              <a:t>ASan</a:t>
            </a:r>
            <a:r>
              <a:rPr lang="en-US" altLang="ko-KR" sz="3200" b="1" dirty="0">
                <a:effectLst/>
              </a:rPr>
              <a:t> (Address Sanitizer) </a:t>
            </a:r>
            <a:r>
              <a:rPr lang="ko-KR" altLang="en-US" sz="3200" b="1" dirty="0">
                <a:effectLst/>
              </a:rPr>
              <a:t>적용하여 빌드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8068E-8D5F-02B4-A320-884D5E5AAC2C}"/>
              </a:ext>
            </a:extLst>
          </p:cNvPr>
          <p:cNvSpPr txBox="1"/>
          <p:nvPr/>
        </p:nvSpPr>
        <p:spPr>
          <a:xfrm>
            <a:off x="421340" y="4760526"/>
            <a:ext cx="12192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highlight>
                  <a:srgbClr val="FFFF00"/>
                </a:highlight>
              </a:rPr>
              <a:t>AFL_USE_ASAN=1 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CC=/path/to/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afl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-clang-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lto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CXX=/path/to/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afl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-clang-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lto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++ 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cmake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-DCMAKE_BUILD_TYPE=Debug .. </a:t>
            </a:r>
            <a:br>
              <a:rPr lang="en-US" altLang="ko-KR" sz="1600" dirty="0">
                <a:solidFill>
                  <a:srgbClr val="EC6060"/>
                </a:solidFill>
              </a:rPr>
            </a:br>
            <a:r>
              <a:rPr lang="en-US" altLang="ko-KR" sz="1600" dirty="0">
                <a:highlight>
                  <a:srgbClr val="FFFF00"/>
                </a:highlight>
              </a:rPr>
              <a:t>AFL_USE_ASAN=1 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CC=/path/to/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afl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-clang-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lto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CXX=/path/to/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afl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-clang-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lto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++ 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cmake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--build . </a:t>
            </a:r>
            <a:endParaRPr lang="ko-KR" altLang="en-US" sz="1600" dirty="0">
              <a:solidFill>
                <a:srgbClr val="EC6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95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634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전 사전 작업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657922" y="1283484"/>
            <a:ext cx="708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AFL++ 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설치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EC4D94-2EE3-4E77-0129-0723AB557C8D}"/>
              </a:ext>
            </a:extLst>
          </p:cNvPr>
          <p:cNvSpPr txBox="1"/>
          <p:nvPr/>
        </p:nvSpPr>
        <p:spPr>
          <a:xfrm>
            <a:off x="3849357" y="1463122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EC6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afl</a:t>
            </a:r>
            <a:r>
              <a:rPr lang="en-US" altLang="ko-KR" dirty="0">
                <a:solidFill>
                  <a:srgbClr val="EC606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-fuzz</a:t>
            </a:r>
            <a:r>
              <a:rPr lang="en-US" altLang="ko-KR" dirty="0">
                <a:solidFill>
                  <a:srgbClr val="EC606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입력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06609-AE2E-BBD8-2DF7-76991A2A2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65" y="2074783"/>
            <a:ext cx="9793393" cy="435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5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634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간단한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657922" y="1283484"/>
            <a:ext cx="708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간략설명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2AC53-80C5-F5D3-02DF-EF44502DAA25}"/>
              </a:ext>
            </a:extLst>
          </p:cNvPr>
          <p:cNvSpPr txBox="1"/>
          <p:nvPr/>
        </p:nvSpPr>
        <p:spPr>
          <a:xfrm>
            <a:off x="3258671" y="3244334"/>
            <a:ext cx="6517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A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6B6DF-3693-ACAB-DF5A-8810B7CE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2074783"/>
            <a:ext cx="4582646" cy="40017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85A52E-8D40-2E29-AFFA-CE8BAD52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55" y="1076960"/>
            <a:ext cx="5624658" cy="55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4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간단한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75103" y="2025852"/>
            <a:ext cx="708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Test input 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준비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75105" y="2539004"/>
            <a:ext cx="104417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hello world.txt </a:t>
            </a:r>
            <a:r>
              <a:rPr lang="ko-KR" altLang="en-US" sz="2000" b="1" dirty="0"/>
              <a:t>파일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내용물도 </a:t>
            </a:r>
            <a:r>
              <a:rPr lang="en-US" altLang="ko-KR" sz="2000" b="1" dirty="0"/>
              <a:t>hello world)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B5002-86C2-611C-576F-B8F02BA44F55}"/>
              </a:ext>
            </a:extLst>
          </p:cNvPr>
          <p:cNvSpPr txBox="1"/>
          <p:nvPr/>
        </p:nvSpPr>
        <p:spPr>
          <a:xfrm flipH="1">
            <a:off x="875103" y="3290599"/>
            <a:ext cx="79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컴파일 커맨드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8068E-8D5F-02B4-A320-884D5E5AAC2C}"/>
              </a:ext>
            </a:extLst>
          </p:cNvPr>
          <p:cNvSpPr txBox="1"/>
          <p:nvPr/>
        </p:nvSpPr>
        <p:spPr>
          <a:xfrm>
            <a:off x="875103" y="5210360"/>
            <a:ext cx="12192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afl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-fuzz -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./testcases -o ../out ./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test_leveldb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@@</a:t>
            </a:r>
            <a:endParaRPr lang="ko-KR" altLang="en-US" sz="1600" dirty="0">
              <a:solidFill>
                <a:srgbClr val="EC606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19310-EC4E-4E5A-BE09-AAC7302FFA6B}"/>
              </a:ext>
            </a:extLst>
          </p:cNvPr>
          <p:cNvSpPr txBox="1"/>
          <p:nvPr/>
        </p:nvSpPr>
        <p:spPr>
          <a:xfrm>
            <a:off x="838748" y="3848088"/>
            <a:ext cx="1185134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/path/to/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afl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-clang-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lto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++ -o ./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test_leveldb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 ./leveldb_functions_test.cpp </a:t>
            </a:r>
            <a:br>
              <a:rPr lang="en-US" altLang="ko-KR" sz="1600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./build/</a:t>
            </a:r>
            <a:r>
              <a:rPr lang="en-US" altLang="ko-KR" sz="1600" dirty="0" err="1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libleveldb.a</a:t>
            </a:r>
            <a:r>
              <a:rPr lang="en-US" altLang="ko-KR" sz="1600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 -I ./include </a:t>
            </a:r>
            <a:r>
              <a:rPr lang="en-US" altLang="ko-KR" sz="1600" dirty="0">
                <a:solidFill>
                  <a:srgbClr val="EB575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</a:t>
            </a:r>
            <a:r>
              <a:rPr lang="en-US" altLang="ko-KR" sz="1600" dirty="0" err="1">
                <a:solidFill>
                  <a:srgbClr val="EB575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fsanitize</a:t>
            </a:r>
            <a:r>
              <a:rPr lang="en-US" altLang="ko-KR" sz="1600" dirty="0">
                <a:solidFill>
                  <a:srgbClr val="EB5757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=address</a:t>
            </a:r>
            <a:br>
              <a:rPr lang="en-US" altLang="ko-KR" sz="1800" dirty="0">
                <a:solidFill>
                  <a:srgbClr val="EC6060"/>
                </a:solidFill>
                <a:latin typeface="Consolas" panose="020B0609020204030204" pitchFamily="49" charset="0"/>
              </a:rPr>
            </a:b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EAE97-D4D4-12C6-6280-E7DF513D5E42}"/>
              </a:ext>
            </a:extLst>
          </p:cNvPr>
          <p:cNvSpPr txBox="1"/>
          <p:nvPr/>
        </p:nvSpPr>
        <p:spPr>
          <a:xfrm flipH="1">
            <a:off x="875103" y="4651070"/>
            <a:ext cx="79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커맨드</a:t>
            </a:r>
          </a:p>
        </p:txBody>
      </p:sp>
    </p:spTree>
    <p:extLst>
      <p:ext uri="{BB962C8B-B14F-4D97-AF65-F5344CB8AC3E}">
        <p14:creationId xmlns:p14="http://schemas.microsoft.com/office/powerpoint/2010/main" val="354984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간단한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B77905-18E5-71C1-6FA0-575871ED3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23" y="1999869"/>
            <a:ext cx="101060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서론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0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D5079C-EFAA-45C4-EC89-352222B8B41E}"/>
              </a:ext>
            </a:extLst>
          </p:cNvPr>
          <p:cNvSpPr txBox="1"/>
          <p:nvPr/>
        </p:nvSpPr>
        <p:spPr>
          <a:xfrm>
            <a:off x="5372130" y="916522"/>
            <a:ext cx="18914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/>
              <a:t>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DA835-B1D1-B833-1A12-1937FA331CB6}"/>
              </a:ext>
            </a:extLst>
          </p:cNvPr>
          <p:cNvSpPr txBox="1"/>
          <p:nvPr/>
        </p:nvSpPr>
        <p:spPr>
          <a:xfrm>
            <a:off x="8576559" y="129917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/>
              <a:t>Fuzz ?</a:t>
            </a:r>
            <a:endParaRPr lang="ko-KR" altLang="en-US" sz="3600" spc="-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BEE31-725F-C961-F7A9-C0F0E3B3A96A}"/>
              </a:ext>
            </a:extLst>
          </p:cNvPr>
          <p:cNvSpPr txBox="1"/>
          <p:nvPr/>
        </p:nvSpPr>
        <p:spPr>
          <a:xfrm>
            <a:off x="6570404" y="1316632"/>
            <a:ext cx="5486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프로그램에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무작위의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삽입하여 </a:t>
            </a:r>
            <a:r>
              <a:rPr lang="ko-KR" altLang="en-US" sz="2000" dirty="0">
                <a:highlight>
                  <a:srgbClr val="FFFF00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버그 및 취약점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찾아주는 기술</a:t>
            </a:r>
            <a:endParaRPr lang="ko-KR" altLang="en-US" sz="2000" spc="-3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E671E2-BB3C-B76D-E993-1683A9A271C5}"/>
              </a:ext>
            </a:extLst>
          </p:cNvPr>
          <p:cNvSpPr txBox="1"/>
          <p:nvPr/>
        </p:nvSpPr>
        <p:spPr>
          <a:xfrm>
            <a:off x="11228067" y="447969"/>
            <a:ext cx="130719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800" dirty="0">
                <a:solidFill>
                  <a:schemeClr val="tx1"/>
                </a:solidFill>
              </a:rPr>
              <a:t>」</a:t>
            </a:r>
            <a:endParaRPr lang="ko-KR" altLang="en-US" sz="13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D79014-37CB-BC14-A654-A5DD489B733B}"/>
              </a:ext>
            </a:extLst>
          </p:cNvPr>
          <p:cNvSpPr txBox="1"/>
          <p:nvPr/>
        </p:nvSpPr>
        <p:spPr>
          <a:xfrm>
            <a:off x="5946485" y="5430256"/>
            <a:ext cx="6656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여러 취약점을 찾는데 아주 유용한 툴로써 </a:t>
            </a:r>
            <a:endParaRPr lang="en-US" altLang="ko-KR" dirty="0"/>
          </a:p>
          <a:p>
            <a:pPr algn="ctr"/>
            <a:r>
              <a:rPr lang="ko-KR" altLang="en-US" u="sng" dirty="0"/>
              <a:t>최근에 활발하게 연구개발이 진행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6AB526-98FE-1A9A-031B-C2BB6536BEB3}"/>
              </a:ext>
            </a:extLst>
          </p:cNvPr>
          <p:cNvSpPr txBox="1"/>
          <p:nvPr/>
        </p:nvSpPr>
        <p:spPr>
          <a:xfrm>
            <a:off x="6747025" y="3600234"/>
            <a:ext cx="703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프로그램에 들어가는 입력</a:t>
            </a:r>
            <a:r>
              <a:rPr lang="en-US" altLang="ko-KR" dirty="0"/>
              <a:t>(</a:t>
            </a:r>
            <a:r>
              <a:rPr lang="ko-KR" altLang="en-US" dirty="0"/>
              <a:t>표준입력 </a:t>
            </a:r>
            <a:r>
              <a:rPr lang="en-US" altLang="ko-KR" dirty="0"/>
              <a:t>or 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변조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u="sng" dirty="0"/>
              <a:t>crash</a:t>
            </a:r>
            <a:r>
              <a:rPr lang="ko-KR" altLang="en-US" dirty="0"/>
              <a:t>를 유발시키거나 </a:t>
            </a:r>
            <a:r>
              <a:rPr lang="ko-KR" altLang="en-US" u="sng" dirty="0"/>
              <a:t>메모리 </a:t>
            </a:r>
            <a:r>
              <a:rPr lang="en-US" altLang="ko-KR" u="sng" dirty="0"/>
              <a:t>corruption</a:t>
            </a:r>
            <a:r>
              <a:rPr lang="ko-KR" altLang="en-US" dirty="0"/>
              <a:t>을 일으킴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8A6E8B-40BA-698A-8275-61CD03DD8DAB}"/>
              </a:ext>
            </a:extLst>
          </p:cNvPr>
          <p:cNvSpPr txBox="1"/>
          <p:nvPr/>
        </p:nvSpPr>
        <p:spPr>
          <a:xfrm>
            <a:off x="8676640" y="3211006"/>
            <a:ext cx="703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example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간단한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BC7CE2-F3E4-74CB-5BF0-0E366BFB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1511886"/>
            <a:ext cx="10086975" cy="2457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833DB7-7317-A911-6ED3-DA189576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4092745"/>
            <a:ext cx="10077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2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간단한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8068E-8D5F-02B4-A320-884D5E5AAC2C}"/>
              </a:ext>
            </a:extLst>
          </p:cNvPr>
          <p:cNvSpPr txBox="1"/>
          <p:nvPr/>
        </p:nvSpPr>
        <p:spPr>
          <a:xfrm>
            <a:off x="875103" y="1804273"/>
            <a:ext cx="12192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afl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-fuzz -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./testcases -o ../out ./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test_leveldb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EC6060"/>
                </a:solidFill>
              </a:rPr>
              <a:t>-m @@</a:t>
            </a:r>
            <a:endParaRPr lang="ko-KR" altLang="en-US" sz="1600" b="1" dirty="0">
              <a:solidFill>
                <a:srgbClr val="EC606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EAE97-D4D4-12C6-6280-E7DF513D5E42}"/>
              </a:ext>
            </a:extLst>
          </p:cNvPr>
          <p:cNvSpPr txBox="1"/>
          <p:nvPr/>
        </p:nvSpPr>
        <p:spPr>
          <a:xfrm flipH="1">
            <a:off x="875103" y="1219498"/>
            <a:ext cx="79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커맨드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메모리 제한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0D0EE6-D991-5876-6532-7094EA84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357672"/>
            <a:ext cx="101346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8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간단한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예제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EAE97-D4D4-12C6-6280-E7DF513D5E42}"/>
              </a:ext>
            </a:extLst>
          </p:cNvPr>
          <p:cNvSpPr txBox="1"/>
          <p:nvPr/>
        </p:nvSpPr>
        <p:spPr>
          <a:xfrm flipH="1">
            <a:off x="1796991" y="1779081"/>
            <a:ext cx="79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Persistent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18F509-C02E-0D94-127A-F29BBEB6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282" y="1076960"/>
            <a:ext cx="5405718" cy="57656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6B9398-FE9F-CCC7-F454-DCF542069D08}"/>
              </a:ext>
            </a:extLst>
          </p:cNvPr>
          <p:cNvSpPr/>
          <p:nvPr/>
        </p:nvSpPr>
        <p:spPr>
          <a:xfrm>
            <a:off x="7049840" y="2379197"/>
            <a:ext cx="1852111" cy="584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F23A832-18F1-44FC-11D4-C1E12904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11" y="4687207"/>
            <a:ext cx="4324350" cy="7905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4BD97C-8939-FF80-722C-B069B01F335D}"/>
              </a:ext>
            </a:extLst>
          </p:cNvPr>
          <p:cNvSpPr/>
          <p:nvPr/>
        </p:nvSpPr>
        <p:spPr>
          <a:xfrm>
            <a:off x="3296461" y="5260868"/>
            <a:ext cx="1190915" cy="2169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0027CB-6DEA-BB4F-9E63-CF27E3D4D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611" y="2829021"/>
            <a:ext cx="4324350" cy="8382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E56D71-17EC-40FE-152E-E58C48121A11}"/>
              </a:ext>
            </a:extLst>
          </p:cNvPr>
          <p:cNvSpPr/>
          <p:nvPr/>
        </p:nvSpPr>
        <p:spPr>
          <a:xfrm>
            <a:off x="3374312" y="3412240"/>
            <a:ext cx="1206654" cy="2169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840C1-8D43-09C1-99DF-2AF611A203F0}"/>
              </a:ext>
            </a:extLst>
          </p:cNvPr>
          <p:cNvSpPr txBox="1"/>
          <p:nvPr/>
        </p:nvSpPr>
        <p:spPr>
          <a:xfrm>
            <a:off x="1796991" y="6051443"/>
            <a:ext cx="4133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77.14/sec =&gt; </a:t>
            </a:r>
            <a:r>
              <a:rPr lang="en-US" altLang="ko-KR" sz="2400" b="1" dirty="0">
                <a:solidFill>
                  <a:srgbClr val="FF0000"/>
                </a:solidFill>
              </a:rPr>
              <a:t>9223/sec</a:t>
            </a:r>
            <a:endParaRPr lang="ko-KR" altLang="en-US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817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FCD78701-5904-C570-F5E8-1B38009E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3279339"/>
            <a:ext cx="7077075" cy="32670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이슈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EAE97-D4D4-12C6-6280-E7DF513D5E42}"/>
              </a:ext>
            </a:extLst>
          </p:cNvPr>
          <p:cNvSpPr txBox="1"/>
          <p:nvPr/>
        </p:nvSpPr>
        <p:spPr>
          <a:xfrm flipH="1">
            <a:off x="875104" y="1234739"/>
            <a:ext cx="3831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Issue Fuzz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5F6AED-6FCB-E99E-1306-B0F47FAC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55" y="1900097"/>
            <a:ext cx="6019800" cy="723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41A85E-21B9-BFF9-A025-AF4671C6666F}"/>
              </a:ext>
            </a:extLst>
          </p:cNvPr>
          <p:cNvSpPr txBox="1"/>
          <p:nvPr/>
        </p:nvSpPr>
        <p:spPr>
          <a:xfrm>
            <a:off x="784055" y="2884669"/>
            <a:ext cx="7259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effectLst/>
              </a:rPr>
              <a:t>leveldb</a:t>
            </a:r>
            <a:r>
              <a:rPr lang="ko-KR" altLang="en-US" sz="2400" dirty="0">
                <a:effectLst/>
              </a:rPr>
              <a:t>에 </a:t>
            </a:r>
            <a:r>
              <a:rPr lang="ko-KR" altLang="en-US" sz="2400" b="1" dirty="0">
                <a:effectLst/>
              </a:rPr>
              <a:t>엄청 긴 문자열을 넣으면 오류가 나는 현상</a:t>
            </a:r>
            <a:endParaRPr lang="ko-KR" altLang="en-US" sz="2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B7F2EF-1801-1211-5223-C9FB431837AE}"/>
              </a:ext>
            </a:extLst>
          </p:cNvPr>
          <p:cNvSpPr/>
          <p:nvPr/>
        </p:nvSpPr>
        <p:spPr>
          <a:xfrm>
            <a:off x="1353894" y="3874994"/>
            <a:ext cx="416606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840C1-8D43-09C1-99DF-2AF611A203F0}"/>
              </a:ext>
            </a:extLst>
          </p:cNvPr>
          <p:cNvSpPr txBox="1"/>
          <p:nvPr/>
        </p:nvSpPr>
        <p:spPr>
          <a:xfrm>
            <a:off x="5519954" y="3874994"/>
            <a:ext cx="7051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43</a:t>
            </a:r>
            <a:r>
              <a:rPr lang="ko-KR" altLang="en-US" sz="1600" b="1" dirty="0" err="1"/>
              <a:t>억개의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‘h’</a:t>
            </a:r>
            <a:r>
              <a:rPr lang="ko-KR" altLang="en-US" sz="1600" b="1" dirty="0"/>
              <a:t>값 </a:t>
            </a:r>
            <a:r>
              <a:rPr lang="en-US" altLang="ko-KR" sz="1600" b="1" dirty="0"/>
              <a:t>value</a:t>
            </a:r>
            <a:r>
              <a:rPr lang="ko-KR" altLang="en-US" sz="1600" b="1" dirty="0"/>
              <a:t>를 삽입하겠다는 의미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글자만 </a:t>
            </a:r>
            <a:r>
              <a:rPr lang="en-US" altLang="ko-KR" sz="1600" b="1" dirty="0"/>
              <a:t>4.3gb)</a:t>
            </a:r>
            <a:r>
              <a:rPr lang="ko-KR" altLang="en-US" sz="1600" b="1" dirty="0"/>
              <a:t> </a:t>
            </a:r>
            <a:endParaRPr lang="ko-KR" altLang="en-US" sz="16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2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FCD78701-5904-C570-F5E8-1B38009E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3279339"/>
            <a:ext cx="7077075" cy="32670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이슈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EAE97-D4D4-12C6-6280-E7DF513D5E42}"/>
              </a:ext>
            </a:extLst>
          </p:cNvPr>
          <p:cNvSpPr txBox="1"/>
          <p:nvPr/>
        </p:nvSpPr>
        <p:spPr>
          <a:xfrm flipH="1">
            <a:off x="875104" y="1234739"/>
            <a:ext cx="3831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Issue Fuzz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5F6AED-6FCB-E99E-1306-B0F47FAC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55" y="1900097"/>
            <a:ext cx="6019800" cy="723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41A85E-21B9-BFF9-A025-AF4671C6666F}"/>
              </a:ext>
            </a:extLst>
          </p:cNvPr>
          <p:cNvSpPr txBox="1"/>
          <p:nvPr/>
        </p:nvSpPr>
        <p:spPr>
          <a:xfrm>
            <a:off x="784055" y="2884669"/>
            <a:ext cx="7259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effectLst/>
              </a:rPr>
              <a:t>leveldb</a:t>
            </a:r>
            <a:r>
              <a:rPr lang="ko-KR" altLang="en-US" sz="2400" dirty="0">
                <a:effectLst/>
              </a:rPr>
              <a:t>에 </a:t>
            </a:r>
            <a:r>
              <a:rPr lang="ko-KR" altLang="en-US" sz="2400" b="1" dirty="0">
                <a:effectLst/>
              </a:rPr>
              <a:t>엄청 긴 문자열을 넣으면 오류가 나는 현상</a:t>
            </a:r>
            <a:endParaRPr lang="ko-KR" altLang="en-US" sz="2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B7F2EF-1801-1211-5223-C9FB431837AE}"/>
              </a:ext>
            </a:extLst>
          </p:cNvPr>
          <p:cNvSpPr/>
          <p:nvPr/>
        </p:nvSpPr>
        <p:spPr>
          <a:xfrm>
            <a:off x="875104" y="3346333"/>
            <a:ext cx="2960296" cy="295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840C1-8D43-09C1-99DF-2AF611A203F0}"/>
              </a:ext>
            </a:extLst>
          </p:cNvPr>
          <p:cNvSpPr txBox="1"/>
          <p:nvPr/>
        </p:nvSpPr>
        <p:spPr>
          <a:xfrm>
            <a:off x="3881924" y="3294334"/>
            <a:ext cx="7051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운영체제의 비트에 따라 최대값이 변경</a:t>
            </a:r>
            <a:r>
              <a:rPr lang="ko-KR" altLang="en-US" sz="1600" b="1" dirty="0"/>
              <a:t> </a:t>
            </a:r>
            <a:endParaRPr lang="ko-KR" altLang="en-US" sz="1600" b="1" u="sng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02E927-428B-096F-5A8C-8EFF71E8B451}"/>
              </a:ext>
            </a:extLst>
          </p:cNvPr>
          <p:cNvSpPr txBox="1"/>
          <p:nvPr/>
        </p:nvSpPr>
        <p:spPr>
          <a:xfrm>
            <a:off x="7906766" y="3294334"/>
            <a:ext cx="61044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32</a:t>
            </a:r>
            <a:r>
              <a:rPr lang="ko-KR" altLang="en-US" dirty="0"/>
              <a:t>비트면 </a:t>
            </a:r>
            <a:r>
              <a:rPr lang="en-US" altLang="ko-KR" dirty="0"/>
              <a:t>unsigned int (0~4,294,967,295) </a:t>
            </a:r>
            <a:br>
              <a:rPr lang="en-US" altLang="ko-KR" dirty="0"/>
            </a:br>
            <a:r>
              <a:rPr lang="en-US" altLang="ko-KR" dirty="0"/>
              <a:t>64</a:t>
            </a:r>
            <a:r>
              <a:rPr lang="ko-KR" altLang="en-US" dirty="0"/>
              <a:t>비트면 </a:t>
            </a:r>
            <a:r>
              <a:rPr lang="en-US" altLang="ko-KR" dirty="0"/>
              <a:t>unsigned long </a:t>
            </a:r>
            <a:r>
              <a:rPr lang="en-US" altLang="ko-KR" dirty="0" err="1"/>
              <a:t>long</a:t>
            </a:r>
            <a:endParaRPr lang="en-US" altLang="ko-KR" dirty="0"/>
          </a:p>
          <a:p>
            <a:r>
              <a:rPr lang="en-US" altLang="ko-KR" dirty="0"/>
              <a:t>(0~18446744073709551615)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239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이슈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EAE97-D4D4-12C6-6280-E7DF513D5E42}"/>
              </a:ext>
            </a:extLst>
          </p:cNvPr>
          <p:cNvSpPr txBox="1"/>
          <p:nvPr/>
        </p:nvSpPr>
        <p:spPr>
          <a:xfrm flipH="1">
            <a:off x="875104" y="1234739"/>
            <a:ext cx="3831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Issue Fuzz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5F6AED-6FCB-E99E-1306-B0F47FAC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55" y="1900097"/>
            <a:ext cx="6019800" cy="723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41A85E-21B9-BFF9-A025-AF4671C6666F}"/>
              </a:ext>
            </a:extLst>
          </p:cNvPr>
          <p:cNvSpPr txBox="1"/>
          <p:nvPr/>
        </p:nvSpPr>
        <p:spPr>
          <a:xfrm>
            <a:off x="838748" y="2882921"/>
            <a:ext cx="78942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effectLst/>
              </a:rPr>
              <a:t>Fuzz</a:t>
            </a:r>
            <a:r>
              <a:rPr lang="ko-KR" altLang="en-US" sz="2400" dirty="0">
                <a:effectLst/>
              </a:rPr>
              <a:t>를 위해</a:t>
            </a:r>
            <a:r>
              <a:rPr lang="en-US" altLang="ko-KR" sz="2400" dirty="0">
                <a:effectLst/>
              </a:rPr>
              <a:t>, </a:t>
            </a:r>
            <a:r>
              <a:rPr lang="ko-KR" altLang="en-US" sz="2400" dirty="0">
                <a:effectLst/>
              </a:rPr>
              <a:t>해당 버그가 발생하는 코드를 다음과 같이 변경 </a:t>
            </a:r>
            <a:endParaRPr lang="en-US" altLang="ko-KR" sz="2400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3840C1-8D43-09C1-99DF-2AF611A203F0}"/>
              </a:ext>
            </a:extLst>
          </p:cNvPr>
          <p:cNvSpPr txBox="1"/>
          <p:nvPr/>
        </p:nvSpPr>
        <p:spPr>
          <a:xfrm>
            <a:off x="838748" y="3286921"/>
            <a:ext cx="76242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아까와</a:t>
            </a:r>
            <a:r>
              <a:rPr lang="ko-KR" altLang="en-US" sz="1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비슷한 간단한 텍스트파일을 </a:t>
            </a:r>
            <a:r>
              <a:rPr lang="en-US" altLang="ko-KR" sz="1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</a:t>
            </a:r>
            <a:r>
              <a:rPr lang="ko-KR" altLang="en-US" sz="1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로 받고</a:t>
            </a:r>
            <a:r>
              <a:rPr lang="en-US" altLang="ko-KR" sz="1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43</a:t>
            </a:r>
            <a:r>
              <a:rPr lang="ko-KR" altLang="en-US" sz="1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억 바이트의 문자열을 </a:t>
            </a:r>
            <a:r>
              <a:rPr lang="en-US" altLang="ko-KR" sz="1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</a:t>
            </a:r>
            <a:r>
              <a:rPr lang="ko-KR" altLang="en-US" sz="16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로 넣음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680E2FE-1515-0605-21D3-88F6967BFDC3}"/>
              </a:ext>
            </a:extLst>
          </p:cNvPr>
          <p:cNvCxnSpPr/>
          <p:nvPr/>
        </p:nvCxnSpPr>
        <p:spPr>
          <a:xfrm>
            <a:off x="999067" y="1900097"/>
            <a:ext cx="5804788" cy="7239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5D651A3-6961-E057-71F3-8821045DB79D}"/>
              </a:ext>
            </a:extLst>
          </p:cNvPr>
          <p:cNvCxnSpPr>
            <a:cxnSpLocks/>
          </p:cNvCxnSpPr>
          <p:nvPr/>
        </p:nvCxnSpPr>
        <p:spPr>
          <a:xfrm flipV="1">
            <a:off x="875104" y="1834509"/>
            <a:ext cx="5928751" cy="819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E85B56-2A67-01A6-26B3-0725B7909BEC}"/>
              </a:ext>
            </a:extLst>
          </p:cNvPr>
          <p:cNvSpPr txBox="1"/>
          <p:nvPr/>
        </p:nvSpPr>
        <p:spPr>
          <a:xfrm>
            <a:off x="838748" y="4459674"/>
            <a:ext cx="10190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-t </a:t>
            </a:r>
            <a:r>
              <a:rPr lang="ko-KR" altLang="en-US" dirty="0"/>
              <a:t>라는 타임관련 플래그로 시간을 억지로 늘려 </a:t>
            </a:r>
            <a:r>
              <a:rPr lang="en-US" altLang="ko-KR" dirty="0"/>
              <a:t>fuzz</a:t>
            </a:r>
            <a:r>
              <a:rPr lang="ko-KR" altLang="en-US" dirty="0"/>
              <a:t>를 실시하였으나</a:t>
            </a:r>
            <a:r>
              <a:rPr lang="en-US" altLang="ko-KR" dirty="0"/>
              <a:t>, </a:t>
            </a:r>
            <a:r>
              <a:rPr lang="en-US" altLang="ko-KR" b="1" dirty="0" err="1"/>
              <a:t>fuzzer</a:t>
            </a:r>
            <a:r>
              <a:rPr lang="ko-KR" altLang="en-US" b="1" dirty="0"/>
              <a:t>의 메모리 이슈때문에 실패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1439EF-7263-02CF-BC60-4D414A64EC24}"/>
              </a:ext>
            </a:extLst>
          </p:cNvPr>
          <p:cNvSpPr txBox="1"/>
          <p:nvPr/>
        </p:nvSpPr>
        <p:spPr>
          <a:xfrm>
            <a:off x="875104" y="4740563"/>
            <a:ext cx="76242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정상적으로 실행이 되는 </a:t>
            </a:r>
            <a:r>
              <a:rPr lang="en-US" altLang="ko-KR" sz="1600" dirty="0">
                <a:solidFill>
                  <a:srgbClr val="FF0000"/>
                </a:solidFill>
              </a:rPr>
              <a:t>input</a:t>
            </a:r>
            <a:r>
              <a:rPr lang="ko-KR" altLang="en-US" sz="1600" dirty="0">
                <a:solidFill>
                  <a:srgbClr val="FF0000"/>
                </a:solidFill>
              </a:rPr>
              <a:t>이지만 </a:t>
            </a:r>
            <a:r>
              <a:rPr lang="en-US" altLang="ko-KR" sz="1600" dirty="0">
                <a:solidFill>
                  <a:srgbClr val="FF0000"/>
                </a:solidFill>
              </a:rPr>
              <a:t>fuzz</a:t>
            </a:r>
            <a:r>
              <a:rPr lang="ko-KR" altLang="en-US" sz="1600" dirty="0">
                <a:solidFill>
                  <a:srgbClr val="FF0000"/>
                </a:solidFill>
              </a:rPr>
              <a:t>는 비정상적인 </a:t>
            </a:r>
            <a:r>
              <a:rPr lang="en-US" altLang="ko-KR" sz="1600" dirty="0">
                <a:solidFill>
                  <a:srgbClr val="FF0000"/>
                </a:solidFill>
              </a:rPr>
              <a:t>input</a:t>
            </a:r>
            <a:r>
              <a:rPr lang="ko-KR" altLang="en-US" sz="1600" dirty="0">
                <a:solidFill>
                  <a:srgbClr val="FF0000"/>
                </a:solidFill>
              </a:rPr>
              <a:t>으로 인식</a:t>
            </a:r>
            <a:br>
              <a:rPr lang="en-US" altLang="ko-KR" sz="1600" dirty="0">
                <a:solidFill>
                  <a:srgbClr val="FF0000"/>
                </a:solidFill>
              </a:rPr>
            </a:br>
            <a:br>
              <a:rPr lang="en-US" altLang="ko-KR" sz="1600" dirty="0">
                <a:solidFill>
                  <a:srgbClr val="FF0000"/>
                </a:solidFill>
              </a:rPr>
            </a:br>
            <a:r>
              <a:rPr lang="ko-KR" altLang="en-US" sz="1600" dirty="0"/>
              <a:t>예를 들어</a:t>
            </a:r>
            <a:r>
              <a:rPr lang="en-US" altLang="ko-KR" sz="1600" dirty="0"/>
              <a:t>, 43</a:t>
            </a:r>
            <a:r>
              <a:rPr lang="ko-KR" altLang="en-US" sz="1600" dirty="0"/>
              <a:t>억보다 월등히 적은 숫자도 </a:t>
            </a:r>
            <a:r>
              <a:rPr lang="en-US" altLang="ko-KR" sz="1600" dirty="0"/>
              <a:t>killed </a:t>
            </a:r>
            <a:r>
              <a:rPr lang="ko-KR" altLang="en-US" sz="1600" dirty="0"/>
              <a:t>발생</a:t>
            </a:r>
            <a:endParaRPr lang="ko-KR" altLang="en-US" sz="1600" b="1" u="sng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97E8DB3-E82E-E6F8-260D-AB733A044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5571560"/>
            <a:ext cx="5314950" cy="3048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73FA56-AD36-C259-6815-0428CB2ED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67" y="3573794"/>
            <a:ext cx="7983192" cy="8213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F935518-311F-09C6-DD6A-686993CEE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277" y="4788597"/>
            <a:ext cx="38481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0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4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LEVELDB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Fuzz 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한계점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7311-188F-1276-B454-5F7795A0978B}"/>
              </a:ext>
            </a:extLst>
          </p:cNvPr>
          <p:cNvSpPr txBox="1"/>
          <p:nvPr/>
        </p:nvSpPr>
        <p:spPr>
          <a:xfrm>
            <a:off x="838747" y="2608931"/>
            <a:ext cx="8686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다른 소프트웨어들은 자체적으로 가장 중심이 되는 프로그램 및 코드가 하나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거기에 정해진 형식의 </a:t>
            </a:r>
            <a:r>
              <a:rPr lang="en-US" altLang="ko-KR" sz="2000" dirty="0"/>
              <a:t>input</a:t>
            </a:r>
            <a:r>
              <a:rPr lang="ko-KR" altLang="en-US" sz="2000" dirty="0"/>
              <a:t>을 받아서 작동하는 방식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838748" y="1977544"/>
            <a:ext cx="4602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LEVELDB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Fuzz 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한계점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C671D-4438-D44B-7772-94CAEA3A69F5}"/>
              </a:ext>
            </a:extLst>
          </p:cNvPr>
          <p:cNvSpPr txBox="1"/>
          <p:nvPr/>
        </p:nvSpPr>
        <p:spPr>
          <a:xfrm>
            <a:off x="851882" y="3259176"/>
            <a:ext cx="1001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effectLst/>
              </a:rPr>
              <a:t>levelDB</a:t>
            </a:r>
            <a:r>
              <a:rPr lang="ko-KR" altLang="en-US" b="1" dirty="0">
                <a:solidFill>
                  <a:srgbClr val="FF0000"/>
                </a:solidFill>
                <a:effectLst/>
              </a:rPr>
              <a:t>의 경우</a:t>
            </a:r>
            <a:r>
              <a:rPr lang="en-US" altLang="ko-KR" b="1" dirty="0">
                <a:solidFill>
                  <a:srgbClr val="FF0000"/>
                </a:solidFill>
                <a:effectLst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effectLst/>
              </a:rPr>
              <a:t>자체적으로 작동시킬 수 있는 코드가 없고</a:t>
            </a:r>
            <a:r>
              <a:rPr lang="en-US" altLang="ko-KR" b="1" dirty="0">
                <a:effectLst/>
              </a:rPr>
              <a:t>, </a:t>
            </a:r>
            <a:r>
              <a:rPr lang="en-US" altLang="ko-KR" dirty="0"/>
              <a:t>Put, Get, Delete</a:t>
            </a:r>
            <a:r>
              <a:rPr lang="ko-KR" altLang="en-US" dirty="0"/>
              <a:t>이 가장 주된 </a:t>
            </a:r>
            <a:r>
              <a:rPr lang="en-US" altLang="ko-KR" dirty="0"/>
              <a:t>operation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F8DCB-0170-AEBF-F4C0-E633E5140472}"/>
              </a:ext>
            </a:extLst>
          </p:cNvPr>
          <p:cNvSpPr txBox="1"/>
          <p:nvPr/>
        </p:nvSpPr>
        <p:spPr>
          <a:xfrm>
            <a:off x="875104" y="4094290"/>
            <a:ext cx="610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아직 사용해보지 못한 기능도 </a:t>
            </a:r>
            <a:r>
              <a:rPr lang="ko-KR" altLang="en-US" b="1" dirty="0"/>
              <a:t>多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2231A-C29E-4350-A87F-9C241C0AE677}"/>
              </a:ext>
            </a:extLst>
          </p:cNvPr>
          <p:cNvSpPr txBox="1"/>
          <p:nvPr/>
        </p:nvSpPr>
        <p:spPr>
          <a:xfrm>
            <a:off x="1625874" y="5452784"/>
            <a:ext cx="89402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fuzz</a:t>
            </a:r>
            <a:r>
              <a:rPr lang="ko-KR" altLang="en-US" sz="2000" dirty="0"/>
              <a:t>하는 동안 </a:t>
            </a:r>
            <a:r>
              <a:rPr lang="en-US" altLang="ko-KR" sz="2000" dirty="0" err="1"/>
              <a:t>leveldb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커버리지를</a:t>
            </a:r>
            <a:r>
              <a:rPr lang="ko-KR" altLang="en-US" sz="2000" dirty="0"/>
              <a:t> 늘리기 위해선 </a:t>
            </a:r>
            <a:br>
              <a:rPr lang="en-US" altLang="ko-KR" sz="2000" dirty="0"/>
            </a:br>
            <a:r>
              <a:rPr lang="ko-KR" altLang="en-US" sz="2000" b="1" u="sng" dirty="0"/>
              <a:t>다른 기능들을 사용자가 올바르게 구현 후</a:t>
            </a:r>
            <a:r>
              <a:rPr lang="en-US" altLang="ko-KR" sz="2000" b="1" u="sng" dirty="0"/>
              <a:t>, </a:t>
            </a:r>
            <a:r>
              <a:rPr lang="ko-KR" altLang="en-US" sz="2000" b="1" u="sng" dirty="0"/>
              <a:t>올바른 </a:t>
            </a:r>
            <a:r>
              <a:rPr lang="en-US" altLang="ko-KR" sz="2000" b="1" u="sng" dirty="0"/>
              <a:t>input</a:t>
            </a:r>
            <a:r>
              <a:rPr lang="ko-KR" altLang="en-US" sz="2000" dirty="0"/>
              <a:t>값을 주어 </a:t>
            </a:r>
            <a:r>
              <a:rPr lang="en-US" altLang="ko-KR" sz="2000" dirty="0"/>
              <a:t>fuzz</a:t>
            </a:r>
            <a:r>
              <a:rPr lang="ko-KR" altLang="en-US" sz="2000" dirty="0"/>
              <a:t>를 해야함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B4DFB3-34F0-89DA-5007-A22C10AADF5B}"/>
              </a:ext>
            </a:extLst>
          </p:cNvPr>
          <p:cNvSpPr txBox="1"/>
          <p:nvPr/>
        </p:nvSpPr>
        <p:spPr>
          <a:xfrm>
            <a:off x="875104" y="4368235"/>
            <a:ext cx="8079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4396C"/>
                </a:solidFill>
              </a:rPr>
              <a:t>ex) Iterator, Slice, Batch</a:t>
            </a:r>
            <a:r>
              <a:rPr lang="ko-KR" altLang="en-US" sz="1400" dirty="0">
                <a:solidFill>
                  <a:srgbClr val="04396C"/>
                </a:solidFill>
              </a:rPr>
              <a:t>를 활용한 </a:t>
            </a:r>
            <a:r>
              <a:rPr lang="en-US" altLang="ko-KR" sz="1400" dirty="0">
                <a:solidFill>
                  <a:srgbClr val="04396C"/>
                </a:solidFill>
              </a:rPr>
              <a:t>atomic update, </a:t>
            </a:r>
            <a:r>
              <a:rPr lang="en-US" altLang="ko-KR" sz="1400" dirty="0" err="1">
                <a:solidFill>
                  <a:srgbClr val="04396C"/>
                </a:solidFill>
              </a:rPr>
              <a:t>destroy_db</a:t>
            </a:r>
            <a:r>
              <a:rPr lang="ko-KR" altLang="en-US" sz="1400" dirty="0">
                <a:solidFill>
                  <a:srgbClr val="04396C"/>
                </a:solidFill>
              </a:rPr>
              <a:t>와 </a:t>
            </a:r>
            <a:r>
              <a:rPr lang="en-US" altLang="ko-KR" sz="1400" dirty="0" err="1">
                <a:solidFill>
                  <a:srgbClr val="04396C"/>
                </a:solidFill>
              </a:rPr>
              <a:t>repair_db</a:t>
            </a:r>
            <a:endParaRPr lang="ko-KR" altLang="en-US" sz="1400" dirty="0">
              <a:solidFill>
                <a:srgbClr val="0439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48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634248" y="1508954"/>
            <a:ext cx="730802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CVE-List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88240-9A3D-8AF0-B770-984EA4B2C472}"/>
              </a:ext>
            </a:extLst>
          </p:cNvPr>
          <p:cNvSpPr txBox="1"/>
          <p:nvPr/>
        </p:nvSpPr>
        <p:spPr>
          <a:xfrm>
            <a:off x="634248" y="3429000"/>
            <a:ext cx="106416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C</a:t>
            </a:r>
            <a:r>
              <a:rPr lang="en-US" altLang="ko-KR" sz="4000" dirty="0">
                <a:solidFill>
                  <a:schemeClr val="bg1"/>
                </a:solidFill>
              </a:rPr>
              <a:t>ommon </a:t>
            </a:r>
            <a:r>
              <a:rPr lang="en-US" altLang="ko-KR" sz="4000" b="1" dirty="0">
                <a:solidFill>
                  <a:schemeClr val="bg1"/>
                </a:solidFill>
              </a:rPr>
              <a:t>V</a:t>
            </a:r>
            <a:r>
              <a:rPr lang="en-US" altLang="ko-KR" sz="4000" dirty="0">
                <a:solidFill>
                  <a:schemeClr val="bg1"/>
                </a:solidFill>
              </a:rPr>
              <a:t>ulnerabilities and </a:t>
            </a:r>
            <a:r>
              <a:rPr lang="en-US" altLang="ko-KR" sz="4000" b="1" dirty="0">
                <a:solidFill>
                  <a:schemeClr val="bg1"/>
                </a:solidFill>
              </a:rPr>
              <a:t>E</a:t>
            </a:r>
            <a:r>
              <a:rPr lang="en-US" altLang="ko-KR" sz="4000" dirty="0">
                <a:solidFill>
                  <a:schemeClr val="bg1"/>
                </a:solidFill>
              </a:rPr>
              <a:t>xposures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</a:br>
            <a:r>
              <a:rPr lang="ko-KR" altLang="en-US" sz="4000" dirty="0">
                <a:solidFill>
                  <a:schemeClr val="bg1"/>
                </a:solidFill>
              </a:rPr>
              <a:t>공개적으로 알려진 컴퓨터 보안 결함 목록</a:t>
            </a:r>
            <a:r>
              <a:rPr lang="en-US" altLang="ko-KR" sz="4000" dirty="0">
                <a:solidFill>
                  <a:schemeClr val="bg1"/>
                </a:solidFill>
              </a:rPr>
              <a:t> </a:t>
            </a:r>
            <a:br>
              <a:rPr lang="en-US" altLang="ko-KR" sz="4000" dirty="0">
                <a:solidFill>
                  <a:schemeClr val="bg1"/>
                </a:solidFill>
              </a:rPr>
            </a:br>
            <a:r>
              <a:rPr lang="en-US" altLang="ko-KR" sz="4000" dirty="0">
                <a:solidFill>
                  <a:schemeClr val="bg1"/>
                </a:solidFill>
              </a:rPr>
              <a:t>CVE</a:t>
            </a:r>
            <a:r>
              <a:rPr lang="ko-KR" altLang="en-US" sz="4000" dirty="0">
                <a:solidFill>
                  <a:schemeClr val="bg1"/>
                </a:solidFill>
              </a:rPr>
              <a:t>는 보통 </a:t>
            </a:r>
            <a:r>
              <a:rPr lang="en-US" altLang="ko-KR" sz="4000" dirty="0">
                <a:solidFill>
                  <a:schemeClr val="bg1"/>
                </a:solidFill>
              </a:rPr>
              <a:t>CVE ID </a:t>
            </a:r>
            <a:r>
              <a:rPr lang="ko-KR" altLang="en-US" sz="4000" dirty="0">
                <a:solidFill>
                  <a:schemeClr val="bg1"/>
                </a:solidFill>
              </a:rPr>
              <a:t>번호가 할당됨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3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0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(1) </a:t>
            </a:r>
            <a:r>
              <a:rPr lang="en-US" altLang="ko-KR" sz="3600" spc="-300" dirty="0" err="1">
                <a:solidFill>
                  <a:schemeClr val="bg1"/>
                </a:solidFill>
              </a:rPr>
              <a:t>xpdf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CVE-2019-13288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7311-188F-1276-B454-5F7795A0978B}"/>
              </a:ext>
            </a:extLst>
          </p:cNvPr>
          <p:cNvSpPr txBox="1"/>
          <p:nvPr/>
        </p:nvSpPr>
        <p:spPr>
          <a:xfrm>
            <a:off x="609873" y="1874797"/>
            <a:ext cx="112942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 err="1"/>
              <a:t>Xpdf</a:t>
            </a:r>
            <a:r>
              <a:rPr lang="en-US" altLang="ko-KR" sz="2000" dirty="0"/>
              <a:t> 4.01.01 </a:t>
            </a:r>
            <a:r>
              <a:rPr lang="ko-KR" altLang="en-US" sz="2000" dirty="0"/>
              <a:t>버전에서 </a:t>
            </a:r>
            <a:r>
              <a:rPr lang="en-US" altLang="ko-KR" sz="2000" dirty="0">
                <a:solidFill>
                  <a:srgbClr val="EC6060"/>
                </a:solidFill>
                <a:latin typeface="Consolas" panose="020B0609020204030204" pitchFamily="49" charset="0"/>
              </a:rPr>
              <a:t>Parser.cc</a:t>
            </a:r>
            <a:r>
              <a:rPr lang="ko-KR" altLang="en-US" sz="2000" dirty="0">
                <a:solidFill>
                  <a:srgbClr val="EC6060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2000" dirty="0">
                <a:solidFill>
                  <a:srgbClr val="EC6060"/>
                </a:solidFill>
                <a:latin typeface="Consolas" panose="020B0609020204030204" pitchFamily="49" charset="0"/>
              </a:rPr>
              <a:t>Parser::</a:t>
            </a:r>
            <a:r>
              <a:rPr lang="en-US" altLang="ko-KR" sz="2000" dirty="0" err="1">
                <a:solidFill>
                  <a:srgbClr val="EC6060"/>
                </a:solidFill>
                <a:latin typeface="Consolas" panose="020B0609020204030204" pitchFamily="49" charset="0"/>
              </a:rPr>
              <a:t>getObj</a:t>
            </a:r>
            <a:r>
              <a:rPr lang="en-US" altLang="ko-KR" sz="2000" dirty="0">
                <a:solidFill>
                  <a:srgbClr val="EC6060"/>
                </a:solidFill>
                <a:latin typeface="Consolas" panose="020B0609020204030204" pitchFamily="49" charset="0"/>
              </a:rPr>
              <a:t>() </a:t>
            </a:r>
            <a:r>
              <a:rPr lang="ko-KR" altLang="en-US" sz="2000" dirty="0"/>
              <a:t>함수는 제작된 파일을 통해 </a:t>
            </a:r>
            <a:r>
              <a:rPr lang="ko-KR" altLang="en-US" sz="2000" b="1" dirty="0"/>
              <a:t>무한 재귀를 유발</a:t>
            </a:r>
            <a:endParaRPr lang="en-US" altLang="ko-KR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556406" y="1290022"/>
            <a:ext cx="960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(1)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Xpdf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ko-KR" altLang="en-US" sz="3200" b="0" i="0" dirty="0">
                <a:effectLst/>
                <a:latin typeface="Noto Sans KR" panose="020B0500000000000000" pitchFamily="34" charset="-127"/>
              </a:rPr>
              <a:t>무료 오픈 소스 </a:t>
            </a:r>
            <a:r>
              <a:rPr lang="en-US" altLang="ko-KR" sz="3200" b="0" i="0" dirty="0">
                <a:effectLst/>
                <a:latin typeface="Noto Sans KR" panose="020B0500000000000000" pitchFamily="34" charset="-127"/>
              </a:rPr>
              <a:t>PDF </a:t>
            </a:r>
            <a:r>
              <a:rPr lang="ko-KR" altLang="en-US" sz="3200" b="0" i="0" dirty="0">
                <a:effectLst/>
                <a:latin typeface="Noto Sans KR" panose="020B0500000000000000" pitchFamily="34" charset="-127"/>
              </a:rPr>
              <a:t>뷰어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3200" b="1" dirty="0">
                <a:effectLst/>
              </a:rPr>
              <a:t>CVE-2019-13288) 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3F3779-EADA-2DCE-CCCA-B74B245BBE68}"/>
              </a:ext>
            </a:extLst>
          </p:cNvPr>
          <p:cNvSpPr txBox="1"/>
          <p:nvPr/>
        </p:nvSpPr>
        <p:spPr>
          <a:xfrm>
            <a:off x="609873" y="2213351"/>
            <a:ext cx="11294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프로그램에서 호출된 각 함수는 스택에 스택 프레임을 할당하므로 </a:t>
            </a:r>
            <a:br>
              <a:rPr lang="en-US" altLang="ko-KR" sz="1800" dirty="0"/>
            </a:br>
            <a:r>
              <a:rPr lang="ko-KR" altLang="en-US" sz="1800" dirty="0"/>
              <a:t>함수가 반복적으로 여러 번 호출되면 </a:t>
            </a:r>
            <a:r>
              <a:rPr lang="ko-KR" altLang="en-US" sz="1800" b="1" dirty="0"/>
              <a:t>스택 메모리 고갈 및 프로그램 충돌</a:t>
            </a:r>
            <a:r>
              <a:rPr lang="ko-KR" altLang="en-US" sz="1800" dirty="0"/>
              <a:t>로 이어진다</a:t>
            </a:r>
            <a:r>
              <a:rPr lang="en-US" altLang="ko-KR" sz="1800" dirty="0"/>
              <a:t>. (</a:t>
            </a:r>
            <a:r>
              <a:rPr lang="en-US" altLang="ko-KR" sz="1800" b="1" dirty="0">
                <a:solidFill>
                  <a:srgbClr val="FF0000"/>
                </a:solidFill>
              </a:rPr>
              <a:t>DoS </a:t>
            </a:r>
            <a:r>
              <a:rPr lang="ko-KR" altLang="en-US" sz="1800" b="1" dirty="0">
                <a:solidFill>
                  <a:srgbClr val="FF0000"/>
                </a:solidFill>
              </a:rPr>
              <a:t>공격에 활용가능성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40577E-6746-CAE2-71CF-BF1D14CC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3" y="2943839"/>
            <a:ext cx="4583329" cy="33650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EDC626-F963-6D67-1F6C-F1554F17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541" y="3072744"/>
            <a:ext cx="6617798" cy="10682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971EF2-C299-1F58-7F02-BAE13D8B3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03" y="4567853"/>
            <a:ext cx="45910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76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0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(1) </a:t>
            </a:r>
            <a:r>
              <a:rPr lang="en-US" altLang="ko-KR" sz="3600" spc="-300" dirty="0" err="1">
                <a:solidFill>
                  <a:schemeClr val="bg1"/>
                </a:solidFill>
              </a:rPr>
              <a:t>xpdf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CVE-2019-13288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686513" y="1366897"/>
            <a:ext cx="960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GDB</a:t>
            </a:r>
            <a:r>
              <a:rPr lang="en-US" altLang="ko-KR" sz="3200" dirty="0"/>
              <a:t> </a:t>
            </a:r>
            <a:r>
              <a:rPr lang="ko-KR" altLang="en-US" sz="3200" dirty="0"/>
              <a:t>활용하여 </a:t>
            </a:r>
            <a:r>
              <a:rPr lang="ko-KR" altLang="en-US" sz="3200" b="1" dirty="0"/>
              <a:t>함수 호출 스택 </a:t>
            </a:r>
            <a:r>
              <a:rPr lang="ko-KR" altLang="en-US" sz="3200" dirty="0"/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51561-BA15-D3C3-6C0B-C21447BB62EB}"/>
              </a:ext>
            </a:extLst>
          </p:cNvPr>
          <p:cNvSpPr txBox="1"/>
          <p:nvPr/>
        </p:nvSpPr>
        <p:spPr>
          <a:xfrm>
            <a:off x="660948" y="1951672"/>
            <a:ext cx="107354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$</a:t>
            </a:r>
            <a:r>
              <a:rPr lang="en-US" altLang="ko-KR" dirty="0">
                <a:solidFill>
                  <a:srgbClr val="EC606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gdb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 --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args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 $HOME/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fuzzing_xpdf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install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bin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pdftotext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 $HOME/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fuzzing_xpdf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out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crashes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/id:000000,sig:11,src:000855,time:244130,execs:97311,op:havoc,rep:16 $HOME/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fuzzing_xpdf</a:t>
            </a:r>
            <a:r>
              <a:rPr lang="ko-KR" altLang="en-US" dirty="0">
                <a:solidFill>
                  <a:srgbClr val="EC6060"/>
                </a:solidFill>
                <a:latin typeface="Consolas" panose="020B0609020204030204" pitchFamily="49" charset="0"/>
              </a:rPr>
              <a:t>/</a:t>
            </a:r>
            <a:r>
              <a:rPr lang="ko-KR" altLang="en-US" dirty="0" err="1">
                <a:solidFill>
                  <a:srgbClr val="EC6060"/>
                </a:solidFill>
                <a:latin typeface="Consolas" panose="020B0609020204030204" pitchFamily="49" charset="0"/>
              </a:rPr>
              <a:t>output</a:t>
            </a:r>
            <a:endParaRPr lang="en-US" altLang="ko-KR" dirty="0">
              <a:solidFill>
                <a:srgbClr val="EC6060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EC6060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gdb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EC6060"/>
                </a:solidFill>
                <a:latin typeface="Consolas" panose="020B0609020204030204" pitchFamily="49" charset="0"/>
              </a:rPr>
              <a:t>run </a:t>
            </a:r>
            <a:r>
              <a:rPr lang="en-US" altLang="ko-KR" dirty="0"/>
              <a:t>(</a:t>
            </a:r>
            <a:r>
              <a:rPr lang="ko-KR" altLang="en-US" dirty="0"/>
              <a:t>오류가 나는 파일 실행</a:t>
            </a:r>
            <a:r>
              <a:rPr lang="en-US" altLang="ko-KR" dirty="0"/>
              <a:t>)</a:t>
            </a:r>
            <a:endParaRPr lang="en-US" altLang="ko-KR" dirty="0">
              <a:solidFill>
                <a:srgbClr val="EC6060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A85089-8B2C-B059-B204-C6C13473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13" y="5715179"/>
            <a:ext cx="9801225" cy="933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50D250-E6F9-512B-221E-5A72544B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94" y="2979748"/>
            <a:ext cx="101346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서론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0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0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DBEE31-725F-C961-F7A9-C0F0E3B3A96A}"/>
              </a:ext>
            </a:extLst>
          </p:cNvPr>
          <p:cNvSpPr txBox="1"/>
          <p:nvPr/>
        </p:nvSpPr>
        <p:spPr>
          <a:xfrm>
            <a:off x="6374460" y="1037596"/>
            <a:ext cx="5486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Fuzz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기술 적용</a:t>
            </a:r>
            <a:endParaRPr lang="ko-KR" altLang="en-US" sz="2000" spc="-3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3BF86-848F-1A6B-1A79-E19B075B6924}"/>
              </a:ext>
            </a:extLst>
          </p:cNvPr>
          <p:cNvSpPr txBox="1"/>
          <p:nvPr/>
        </p:nvSpPr>
        <p:spPr>
          <a:xfrm>
            <a:off x="6374460" y="2921168"/>
            <a:ext cx="5486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전에 알려지지 않았던 여러 오픈소스</a:t>
            </a:r>
            <a:r>
              <a:rPr lang="en-US" altLang="ko-KR" sz="2000" dirty="0"/>
              <a:t> </a:t>
            </a:r>
            <a:r>
              <a:rPr lang="ko-KR" altLang="en-US" sz="2000" dirty="0"/>
              <a:t>소프트웨어</a:t>
            </a:r>
            <a:br>
              <a:rPr lang="en-US" altLang="ko-KR" sz="2000" dirty="0"/>
            </a:br>
            <a:r>
              <a:rPr lang="ko-KR" altLang="en-US" sz="2000" dirty="0"/>
              <a:t> </a:t>
            </a:r>
            <a:r>
              <a:rPr lang="ko-KR" altLang="en-US" sz="2000" b="1" dirty="0"/>
              <a:t>버그 및 실제 취약점</a:t>
            </a:r>
            <a:r>
              <a:rPr lang="ko-KR" altLang="en-US" sz="2000" dirty="0"/>
              <a:t> 찾기</a:t>
            </a:r>
            <a:endParaRPr lang="ko-KR" altLang="en-US" sz="2000" spc="-3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7191A-8E48-3868-2FAC-FDE55D8224B0}"/>
              </a:ext>
            </a:extLst>
          </p:cNvPr>
          <p:cNvSpPr txBox="1"/>
          <p:nvPr/>
        </p:nvSpPr>
        <p:spPr>
          <a:xfrm>
            <a:off x="6469245" y="5112516"/>
            <a:ext cx="5486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Community</a:t>
            </a:r>
            <a:r>
              <a:rPr lang="ko-KR" altLang="en-US" sz="2000" dirty="0"/>
              <a:t>에 제출</a:t>
            </a:r>
            <a:endParaRPr lang="ko-KR" altLang="en-US" sz="2000" spc="-3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85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0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(1) </a:t>
            </a:r>
            <a:r>
              <a:rPr lang="en-US" altLang="ko-KR" sz="3600" spc="-300" dirty="0" err="1">
                <a:solidFill>
                  <a:schemeClr val="bg1"/>
                </a:solidFill>
              </a:rPr>
              <a:t>xpdf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CVE-2019-13288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686513" y="1366897"/>
            <a:ext cx="960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GDB</a:t>
            </a:r>
            <a:r>
              <a:rPr lang="en-US" altLang="ko-KR" sz="3200" dirty="0"/>
              <a:t> </a:t>
            </a:r>
            <a:r>
              <a:rPr lang="ko-KR" altLang="en-US" sz="3200" dirty="0"/>
              <a:t>활용하여 </a:t>
            </a:r>
            <a:r>
              <a:rPr lang="ko-KR" altLang="en-US" sz="3200" b="1" dirty="0"/>
              <a:t>함수 호출 스택 </a:t>
            </a:r>
            <a:r>
              <a:rPr lang="ko-KR" altLang="en-US" sz="3200" dirty="0"/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51561-BA15-D3C3-6C0B-C21447BB62EB}"/>
              </a:ext>
            </a:extLst>
          </p:cNvPr>
          <p:cNvSpPr txBox="1"/>
          <p:nvPr/>
        </p:nvSpPr>
        <p:spPr>
          <a:xfrm>
            <a:off x="671489" y="1851216"/>
            <a:ext cx="10735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gdb</a:t>
            </a:r>
            <a:r>
              <a:rPr lang="en-US" altLang="ko-KR" dirty="0">
                <a:latin typeface="Consolas" panose="020B0609020204030204" pitchFamily="49" charset="0"/>
              </a:rPr>
              <a:t>) </a:t>
            </a:r>
            <a:r>
              <a:rPr lang="en-US" altLang="ko-KR" dirty="0" err="1">
                <a:solidFill>
                  <a:srgbClr val="EC6060"/>
                </a:solidFill>
                <a:latin typeface="Consolas" panose="020B0609020204030204" pitchFamily="49" charset="0"/>
              </a:rPr>
              <a:t>bt</a:t>
            </a:r>
            <a:r>
              <a:rPr lang="en-US" altLang="ko-KR" dirty="0">
                <a:solidFill>
                  <a:srgbClr val="EC606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/>
              <a:t>(backtracking </a:t>
            </a:r>
            <a:r>
              <a:rPr lang="ko-KR" altLang="en-US" dirty="0"/>
              <a:t>을 실시하는 </a:t>
            </a:r>
            <a:r>
              <a:rPr lang="en-US" altLang="ko-KR" dirty="0" err="1"/>
              <a:t>bt</a:t>
            </a:r>
            <a:r>
              <a:rPr lang="en-US" altLang="ko-KR" dirty="0"/>
              <a:t> </a:t>
            </a:r>
            <a:r>
              <a:rPr lang="ko-KR" altLang="en-US" dirty="0"/>
              <a:t>명령어를 통해 </a:t>
            </a:r>
            <a:r>
              <a:rPr lang="en-US" altLang="ko-KR" dirty="0"/>
              <a:t>backtrace)</a:t>
            </a:r>
            <a:endParaRPr lang="ko-KR" altLang="en-US" dirty="0">
              <a:solidFill>
                <a:srgbClr val="EC6060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E794F59-0A71-1265-6717-55487360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48" y="2241609"/>
            <a:ext cx="7974887" cy="445233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8D28FCE-A18F-19B8-6678-C5888E30695D}"/>
              </a:ext>
            </a:extLst>
          </p:cNvPr>
          <p:cNvSpPr/>
          <p:nvPr/>
        </p:nvSpPr>
        <p:spPr>
          <a:xfrm>
            <a:off x="2528013" y="6121400"/>
            <a:ext cx="1078787" cy="255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446F5A-A069-9FED-4B5F-62C01EB145C7}"/>
              </a:ext>
            </a:extLst>
          </p:cNvPr>
          <p:cNvSpPr/>
          <p:nvPr/>
        </p:nvSpPr>
        <p:spPr>
          <a:xfrm>
            <a:off x="2460280" y="4212562"/>
            <a:ext cx="1078787" cy="2552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8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485414" y="1297528"/>
            <a:ext cx="11294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lang="en-US" altLang="ko-KR" sz="3200" b="1" dirty="0" err="1">
                <a:effectLst/>
              </a:rPr>
              <a:t>tcpdump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ko-KR" altLang="en-US" sz="2800" b="1" dirty="0">
                <a:effectLst/>
              </a:rPr>
              <a:t>명령 줄에서 실행하는 일반적인 패킷 가로채기 소프트웨어</a:t>
            </a:r>
            <a:r>
              <a:rPr lang="ko-KR" altLang="en-US" sz="3200" b="1" dirty="0">
                <a:effectLst/>
              </a:rPr>
              <a:t> </a:t>
            </a:r>
            <a:r>
              <a:rPr lang="en-US" altLang="ko-KR" sz="2400" b="1" dirty="0">
                <a:effectLst/>
              </a:rPr>
              <a:t>(CVE-2017-13028) 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6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(2) </a:t>
            </a:r>
            <a:r>
              <a:rPr lang="en-US" altLang="ko-KR" sz="3600" dirty="0" err="1">
                <a:solidFill>
                  <a:schemeClr val="bg1"/>
                </a:solidFill>
                <a:effectLst/>
              </a:rPr>
              <a:t>tcpdump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CVE-2017-13028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7311-188F-1276-B454-5F7795A0978B}"/>
              </a:ext>
            </a:extLst>
          </p:cNvPr>
          <p:cNvSpPr txBox="1"/>
          <p:nvPr/>
        </p:nvSpPr>
        <p:spPr>
          <a:xfrm>
            <a:off x="3299604" y="1826830"/>
            <a:ext cx="11294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/>
              <a:t>tcpdump</a:t>
            </a:r>
            <a:r>
              <a:rPr lang="en-US" altLang="ko-KR" sz="2000" dirty="0"/>
              <a:t> 4.9.2 </a:t>
            </a:r>
            <a:r>
              <a:rPr lang="ko-KR" altLang="en-US" sz="2000" dirty="0"/>
              <a:t>이전 버전의 </a:t>
            </a:r>
            <a:r>
              <a:rPr lang="en-US" altLang="ko-KR" sz="2000" b="1" dirty="0"/>
              <a:t>BOOTP parser</a:t>
            </a:r>
            <a:r>
              <a:rPr lang="ko-KR" altLang="en-US" sz="2000" dirty="0"/>
              <a:t>는 </a:t>
            </a:r>
            <a:br>
              <a:rPr lang="en-US" altLang="ko-KR" sz="2000" dirty="0"/>
            </a:br>
            <a:r>
              <a:rPr lang="en-US" altLang="ko-KR" sz="2000" b="1" dirty="0">
                <a:solidFill>
                  <a:srgbClr val="EC6060"/>
                </a:solidFill>
                <a:latin typeface="Consolas" panose="020B0609020204030204" pitchFamily="49" charset="0"/>
              </a:rPr>
              <a:t>print </a:t>
            </a:r>
            <a:r>
              <a:rPr lang="en-US" altLang="ko-KR" sz="2000" b="1" dirty="0" err="1">
                <a:solidFill>
                  <a:srgbClr val="EC6060"/>
                </a:solidFill>
                <a:latin typeface="Consolas" panose="020B0609020204030204" pitchFamily="49" charset="0"/>
              </a:rPr>
              <a:t>bootp.c:bootp_print</a:t>
            </a:r>
            <a:r>
              <a:rPr lang="en-US" altLang="ko-KR" sz="2000" b="1" dirty="0">
                <a:solidFill>
                  <a:srgbClr val="EC606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2000" dirty="0"/>
              <a:t>함수에서 </a:t>
            </a:r>
            <a:r>
              <a:rPr lang="en-US" altLang="ko-KR" sz="2000" b="1" dirty="0">
                <a:solidFill>
                  <a:srgbClr val="FF0000"/>
                </a:solidFill>
              </a:rPr>
              <a:t>Buffer over-read </a:t>
            </a:r>
            <a:r>
              <a:rPr lang="ko-KR" altLang="en-US" sz="2000" dirty="0"/>
              <a:t>현상이 존재함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B51FC-66A2-DC28-F0DD-FC5807678C6B}"/>
              </a:ext>
            </a:extLst>
          </p:cNvPr>
          <p:cNvSpPr txBox="1"/>
          <p:nvPr/>
        </p:nvSpPr>
        <p:spPr>
          <a:xfrm>
            <a:off x="558801" y="2857882"/>
            <a:ext cx="99462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Buffer over-read</a:t>
            </a:r>
            <a:br>
              <a:rPr lang="en-US" altLang="ko-KR" dirty="0"/>
            </a:br>
            <a:r>
              <a:rPr lang="ko-KR" altLang="en-US" dirty="0"/>
              <a:t>배열 또는 버퍼에 할당된 메모리보다 큰 영역에 액세스하려고 할 때 발생하는 오류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7A2B6-09FB-CE5B-E6D5-3E801E5F0140}"/>
              </a:ext>
            </a:extLst>
          </p:cNvPr>
          <p:cNvSpPr txBox="1"/>
          <p:nvPr/>
        </p:nvSpPr>
        <p:spPr>
          <a:xfrm>
            <a:off x="558801" y="3473450"/>
            <a:ext cx="1092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일반적으로 배열 경계를 초과하여 읽는 경우 발생하며</a:t>
            </a:r>
            <a:r>
              <a:rPr lang="en-US" altLang="ko-KR" dirty="0"/>
              <a:t>, </a:t>
            </a:r>
            <a:r>
              <a:rPr lang="ko-KR" altLang="en-US" dirty="0"/>
              <a:t>해당 버퍼의 데이터를 무작위로 읽거나 악의적으로 조작가능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E4E69-15D1-CD60-28AA-93676E22DE32}"/>
              </a:ext>
            </a:extLst>
          </p:cNvPr>
          <p:cNvSpPr txBox="1"/>
          <p:nvPr/>
        </p:nvSpPr>
        <p:spPr>
          <a:xfrm>
            <a:off x="3705816" y="6094246"/>
            <a:ext cx="55968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64</a:t>
            </a:r>
            <a:r>
              <a:rPr lang="ko-KR" altLang="en-US" dirty="0"/>
              <a:t>비트의 </a:t>
            </a:r>
            <a:r>
              <a:rPr lang="en-US" altLang="ko-KR" dirty="0"/>
              <a:t>ASAN</a:t>
            </a:r>
            <a:r>
              <a:rPr lang="ko-KR" altLang="en-US" dirty="0"/>
              <a:t>은 가상메모리를 많이 요구하므로</a:t>
            </a:r>
            <a:endParaRPr lang="en-US" altLang="ko-KR" dirty="0"/>
          </a:p>
          <a:p>
            <a:pPr algn="ctr"/>
            <a:r>
              <a:rPr lang="en-US" altLang="ko-KR" b="1" dirty="0">
                <a:effectLst/>
              </a:rPr>
              <a:t>-m none </a:t>
            </a:r>
            <a:r>
              <a:rPr lang="ko-KR" altLang="en-US" b="1" dirty="0">
                <a:effectLst/>
              </a:rPr>
              <a:t>옵션을 붙여 메모리 제한 사용 안함 옵션을 명시</a:t>
            </a:r>
            <a:endParaRPr lang="ko-KR" altLang="en-US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310FC7F-99B4-5B86-745C-07EF61F9B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1" y="6324503"/>
            <a:ext cx="31470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EC6060"/>
                </a:solidFill>
                <a:effectLst/>
                <a:latin typeface="Consolas" panose="020B0609020204030204" pitchFamily="49" charset="0"/>
              </a:rPr>
              <a:t>afl-fuzz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EC6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1" i="0" u="sng" strike="noStrike" cap="none" normalizeH="0" baseline="0" dirty="0">
                <a:ln>
                  <a:noFill/>
                </a:ln>
                <a:solidFill>
                  <a:srgbClr val="EC606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2000" b="1" i="0" u="sng" strike="noStrike" cap="none" normalizeH="0" baseline="0" dirty="0" err="1">
                <a:ln>
                  <a:noFill/>
                </a:ln>
                <a:solidFill>
                  <a:srgbClr val="EC606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kumimoji="0" lang="ko-KR" altLang="ko-KR" sz="2000" b="1" i="0" u="sng" strike="noStrike" cap="none" normalizeH="0" baseline="0" dirty="0">
                <a:ln>
                  <a:noFill/>
                </a:ln>
                <a:solidFill>
                  <a:srgbClr val="EC6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2000" b="1" i="0" u="sng" strike="noStrike" cap="none" normalizeH="0" baseline="0" dirty="0" err="1">
                <a:ln>
                  <a:noFill/>
                </a:ln>
                <a:solidFill>
                  <a:srgbClr val="EC606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en-US" altLang="ko-KR" sz="2000" b="1" i="0" strike="noStrike" cap="none" normalizeH="0" baseline="0" dirty="0">
                <a:ln>
                  <a:noFill/>
                </a:ln>
                <a:solidFill>
                  <a:srgbClr val="EC606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EC6060"/>
                </a:solidFill>
                <a:effectLst/>
                <a:latin typeface="Consolas" panose="020B0609020204030204" pitchFamily="49" charset="0"/>
              </a:rPr>
              <a:t>–I …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rgbClr val="EC606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40AD4-9EA8-4756-73FC-9787B7E6924F}"/>
              </a:ext>
            </a:extLst>
          </p:cNvPr>
          <p:cNvSpPr txBox="1"/>
          <p:nvPr/>
        </p:nvSpPr>
        <p:spPr>
          <a:xfrm>
            <a:off x="558801" y="5955747"/>
            <a:ext cx="1796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Fuzz </a:t>
            </a:r>
            <a:r>
              <a:rPr lang="ko-KR" altLang="en-US" sz="2400" b="1" dirty="0"/>
              <a:t>커맨드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3DA4DA-A00E-C311-FD77-D637991D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64" y="3919712"/>
            <a:ext cx="6817757" cy="18934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2B8D26-2965-E35F-F60F-9B3AC04A478E}"/>
              </a:ext>
            </a:extLst>
          </p:cNvPr>
          <p:cNvSpPr/>
          <p:nvPr/>
        </p:nvSpPr>
        <p:spPr>
          <a:xfrm>
            <a:off x="716321" y="5203402"/>
            <a:ext cx="1078787" cy="6097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56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325158" y="1162431"/>
            <a:ext cx="1129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lang="en-US" altLang="ko-KR" sz="3200" b="1" dirty="0" err="1">
                <a:effectLst/>
              </a:rPr>
              <a:t>tcpdump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6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(2) </a:t>
            </a:r>
            <a:r>
              <a:rPr lang="en-US" altLang="ko-KR" sz="3600" dirty="0" err="1">
                <a:solidFill>
                  <a:schemeClr val="bg1"/>
                </a:solidFill>
                <a:effectLst/>
              </a:rPr>
              <a:t>tcpdump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CVE-2017-13028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7A2E263-DAAA-FC8E-8075-251829A9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619" y="1076607"/>
            <a:ext cx="7134744" cy="56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485414" y="1297528"/>
            <a:ext cx="11294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(2) </a:t>
            </a:r>
            <a:r>
              <a:rPr lang="en-US" altLang="ko-KR" sz="3200" b="1" dirty="0" err="1">
                <a:effectLst/>
              </a:rPr>
              <a:t>tcpdump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ko-KR" altLang="en-US" sz="2800" b="1" dirty="0">
                <a:effectLst/>
              </a:rPr>
              <a:t>명령 줄에서 실행하는 일반적인 패킷 가로채기 소프트웨어</a:t>
            </a:r>
            <a:r>
              <a:rPr lang="ko-KR" altLang="en-US" sz="3200" b="1" dirty="0">
                <a:effectLst/>
              </a:rPr>
              <a:t> </a:t>
            </a:r>
            <a:r>
              <a:rPr lang="en-US" altLang="ko-KR" sz="2400" b="1" dirty="0">
                <a:effectLst/>
              </a:rPr>
              <a:t>(CVE-2017-13028) 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26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(2) </a:t>
            </a:r>
            <a:r>
              <a:rPr lang="en-US" altLang="ko-KR" sz="3600" dirty="0" err="1">
                <a:solidFill>
                  <a:schemeClr val="bg1"/>
                </a:solidFill>
                <a:effectLst/>
              </a:rPr>
              <a:t>tcpdump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CVE-2017-13028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4D43FD-BFE8-E7E9-88BD-7AAD79E1C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9040"/>
            <a:ext cx="12192000" cy="28889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2B4C946-10D7-E4B0-50C4-84E8823467C2}"/>
              </a:ext>
            </a:extLst>
          </p:cNvPr>
          <p:cNvSpPr/>
          <p:nvPr/>
        </p:nvSpPr>
        <p:spPr>
          <a:xfrm>
            <a:off x="1642478" y="4794152"/>
            <a:ext cx="997027" cy="183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D5E809-6714-4575-6541-1A087A42BE9C}"/>
              </a:ext>
            </a:extLst>
          </p:cNvPr>
          <p:cNvSpPr/>
          <p:nvPr/>
        </p:nvSpPr>
        <p:spPr>
          <a:xfrm>
            <a:off x="3113060" y="4105996"/>
            <a:ext cx="1817159" cy="202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E4755D-CB37-8079-6B1C-0AFEDB4ACAA0}"/>
              </a:ext>
            </a:extLst>
          </p:cNvPr>
          <p:cNvSpPr txBox="1"/>
          <p:nvPr/>
        </p:nvSpPr>
        <p:spPr>
          <a:xfrm>
            <a:off x="485414" y="2655111"/>
            <a:ext cx="15280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$HOME/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fuzzing_tcpdump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/install/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sbin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tcpdump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vvvvXX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ee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-</a:t>
            </a:r>
            <a:r>
              <a:rPr lang="en-US" altLang="ko-KR" sz="1600" dirty="0" err="1">
                <a:solidFill>
                  <a:srgbClr val="EC6060"/>
                </a:solidFill>
                <a:latin typeface="Consolas" panose="020B0609020204030204" pitchFamily="49" charset="0"/>
              </a:rPr>
              <a:t>nn</a:t>
            </a: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 </a:t>
            </a:r>
            <a:b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EC6060"/>
                </a:solidFill>
                <a:latin typeface="Consolas" panose="020B0609020204030204" pitchFamily="49" charset="0"/>
              </a:rPr>
              <a:t>-rid:000000,sig:11,src:000179+000441,time:74534,execs:28128,op:splice,rep:16 </a:t>
            </a:r>
            <a:endParaRPr lang="ko-KR" altLang="en-US" sz="1600" dirty="0">
              <a:solidFill>
                <a:srgbClr val="EC606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31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485414" y="1297528"/>
            <a:ext cx="11294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3200" b="1" dirty="0" err="1">
                <a:effectLst/>
              </a:rPr>
              <a:t>LibTIFF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altLang="ko-KR" sz="2400" dirty="0">
                <a:effectLst/>
              </a:rPr>
              <a:t>Tagged Image File Format </a:t>
            </a:r>
            <a:r>
              <a:rPr lang="ko-KR" altLang="en-US" sz="2400" dirty="0">
                <a:effectLst/>
              </a:rPr>
              <a:t>파일을 읽고 쓰기 위한 라이브러리</a:t>
            </a:r>
            <a:r>
              <a:rPr lang="ko-KR" altLang="en-US" sz="3200" b="1" dirty="0">
                <a:effectLst/>
              </a:rPr>
              <a:t> </a:t>
            </a:r>
            <a:r>
              <a:rPr lang="en-US" altLang="ko-KR" sz="2400" b="1" dirty="0">
                <a:effectLst/>
              </a:rPr>
              <a:t>(CVE-2016-9297) 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76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(3) </a:t>
            </a:r>
            <a:r>
              <a:rPr lang="en-US" altLang="ko-KR" sz="3600" dirty="0" err="1">
                <a:solidFill>
                  <a:schemeClr val="bg1"/>
                </a:solidFill>
                <a:effectLst/>
              </a:rPr>
              <a:t>LibTIFF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CVE-2016-9297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67311-188F-1276-B454-5F7795A0978B}"/>
              </a:ext>
            </a:extLst>
          </p:cNvPr>
          <p:cNvSpPr txBox="1"/>
          <p:nvPr/>
        </p:nvSpPr>
        <p:spPr>
          <a:xfrm>
            <a:off x="3073361" y="1824847"/>
            <a:ext cx="11294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TIFF_SETGET_C16ASCII </a:t>
            </a:r>
            <a:r>
              <a:rPr lang="ko-KR" altLang="en-US" sz="2000" dirty="0"/>
              <a:t>또는 </a:t>
            </a:r>
            <a:r>
              <a:rPr lang="en-US" altLang="ko-KR" sz="2000" dirty="0"/>
              <a:t>TIFF_SETGET_C32_ASCII </a:t>
            </a:r>
            <a:r>
              <a:rPr lang="ko-KR" altLang="en-US" sz="2000" dirty="0"/>
              <a:t>태그 값을 임의로 조작</a:t>
            </a:r>
            <a:br>
              <a:rPr lang="en-US" altLang="ko-KR" sz="2000" dirty="0"/>
            </a:br>
            <a:r>
              <a:rPr lang="ko-KR" altLang="en-US" sz="2000" dirty="0"/>
              <a:t>악의적인 </a:t>
            </a:r>
            <a:r>
              <a:rPr lang="en-US" altLang="ko-KR" sz="2000" dirty="0"/>
              <a:t>TIFF </a:t>
            </a:r>
            <a:r>
              <a:rPr lang="ko-KR" altLang="en-US" sz="2000" dirty="0"/>
              <a:t>이미지를 입력으로 주면 </a:t>
            </a:r>
            <a:r>
              <a:rPr lang="en-US" altLang="ko-KR" sz="2000" b="1" dirty="0">
                <a:solidFill>
                  <a:srgbClr val="FF0000"/>
                </a:solidFill>
                <a:effectLst/>
              </a:rPr>
              <a:t>Out-of-bounds Read </a:t>
            </a:r>
            <a:r>
              <a:rPr lang="ko-KR" altLang="en-US" sz="2000" b="1" dirty="0">
                <a:effectLst/>
              </a:rPr>
              <a:t>취약점이 발생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B51FC-66A2-DC28-F0DD-FC5807678C6B}"/>
              </a:ext>
            </a:extLst>
          </p:cNvPr>
          <p:cNvSpPr txBox="1"/>
          <p:nvPr/>
        </p:nvSpPr>
        <p:spPr>
          <a:xfrm>
            <a:off x="558801" y="2857882"/>
            <a:ext cx="99462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</a:rPr>
              <a:t>Out-of-bounds Read</a:t>
            </a:r>
            <a:br>
              <a:rPr lang="en-US" altLang="ko-KR" dirty="0"/>
            </a:b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일반적으로 프로그램에서 배열이나 버퍼를 다룰 때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그 </a:t>
            </a:r>
            <a:r>
              <a:rPr lang="ko-KR" altLang="en-US" b="1" i="0" dirty="0">
                <a:effectLst/>
                <a:latin typeface="Noto Sans KR" panose="020B0500000000000000" pitchFamily="34" charset="-127"/>
              </a:rPr>
              <a:t>크기를 초과하여 메모리를 읽어오는 취약점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D7A2B6-09FB-CE5B-E6D5-3E801E5F0140}"/>
              </a:ext>
            </a:extLst>
          </p:cNvPr>
          <p:cNvSpPr txBox="1"/>
          <p:nvPr/>
        </p:nvSpPr>
        <p:spPr>
          <a:xfrm>
            <a:off x="558801" y="3473450"/>
            <a:ext cx="1092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결과적으로 원격 공격자가 </a:t>
            </a:r>
            <a:r>
              <a:rPr lang="ko-KR" altLang="en-US" b="1" dirty="0"/>
              <a:t>서비스 거부</a:t>
            </a:r>
            <a:r>
              <a:rPr lang="ko-KR" altLang="en-US" dirty="0"/>
              <a:t>를 유발하거나 프로세스 메모리에서 </a:t>
            </a:r>
            <a:r>
              <a:rPr lang="ko-KR" altLang="en-US" b="1" dirty="0"/>
              <a:t>잠재적으로 중요한 정보를 해킹 </a:t>
            </a:r>
            <a:r>
              <a:rPr lang="ko-KR" altLang="en-US" dirty="0"/>
              <a:t>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7C29F-A347-E9AE-C003-A22BD756976C}"/>
              </a:ext>
            </a:extLst>
          </p:cNvPr>
          <p:cNvSpPr txBox="1"/>
          <p:nvPr/>
        </p:nvSpPr>
        <p:spPr>
          <a:xfrm>
            <a:off x="485414" y="4098534"/>
            <a:ext cx="99462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effectLst/>
              </a:rPr>
              <a:t>Code Coverage </a:t>
            </a:r>
            <a:r>
              <a:rPr lang="ko-KR" altLang="en-US" sz="2400" b="1" dirty="0">
                <a:effectLst/>
              </a:rPr>
              <a:t>측정을 위한 </a:t>
            </a:r>
            <a:r>
              <a:rPr lang="en-US" altLang="ko-KR" sz="2400" b="1" dirty="0">
                <a:effectLst/>
              </a:rPr>
              <a:t>LCOV </a:t>
            </a:r>
            <a:r>
              <a:rPr lang="ko-KR" altLang="en-US" sz="2400" b="1" dirty="0">
                <a:effectLst/>
              </a:rPr>
              <a:t>사용</a:t>
            </a:r>
            <a:br>
              <a:rPr lang="en-US" altLang="ko-KR" sz="2400" b="1" dirty="0">
                <a:effectLst/>
              </a:rPr>
            </a:b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소스 코드의 어느 부분이 실행되고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실행되지 않은 부분이 있는지를 확인하는 지표</a:t>
            </a:r>
            <a:r>
              <a:rPr lang="en-US" altLang="ko-KR" dirty="0">
                <a:latin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</a:rPr>
              <a:t>측정</a:t>
            </a:r>
            <a:endParaRPr lang="ko-KR" altLang="en-US" dirty="0"/>
          </a:p>
          <a:p>
            <a:r>
              <a:rPr lang="en-US" altLang="ko-KR" dirty="0" err="1"/>
              <a:t>fuzzer</a:t>
            </a:r>
            <a:r>
              <a:rPr lang="ko-KR" altLang="en-US" dirty="0"/>
              <a:t>가 도달한 코드를 확인하고 </a:t>
            </a:r>
            <a:r>
              <a:rPr lang="en-US" altLang="ko-KR" dirty="0"/>
              <a:t>fuzzing process</a:t>
            </a:r>
            <a:r>
              <a:rPr lang="ko-KR" altLang="en-US" dirty="0"/>
              <a:t>를 </a:t>
            </a:r>
            <a:r>
              <a:rPr lang="ko-KR" altLang="en-US" dirty="0" err="1"/>
              <a:t>시각화하여</a:t>
            </a:r>
            <a:r>
              <a:rPr lang="ko-KR" altLang="en-US" dirty="0"/>
              <a:t> 결과를 </a:t>
            </a:r>
            <a:r>
              <a:rPr lang="en-US" altLang="ko-KR" dirty="0"/>
              <a:t>html</a:t>
            </a:r>
            <a:r>
              <a:rPr lang="ko-KR" altLang="en-US" dirty="0"/>
              <a:t> 리포트로 보여줌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5767DE-4996-11AB-2EDE-639E4D06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4197"/>
            <a:ext cx="12192000" cy="17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485414" y="1297528"/>
            <a:ext cx="1129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3200" b="1" dirty="0" err="1">
                <a:effectLst/>
              </a:rPr>
              <a:t>LibTIFF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altLang="ko-KR" sz="2400" dirty="0">
                <a:effectLst/>
              </a:rPr>
              <a:t>Tagged Image File Format </a:t>
            </a:r>
            <a:r>
              <a:rPr lang="ko-KR" altLang="en-US" sz="2400" dirty="0">
                <a:effectLst/>
              </a:rPr>
              <a:t>파일을 읽고 쓰기 위한 라이브러리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76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(3) </a:t>
            </a:r>
            <a:r>
              <a:rPr lang="en-US" altLang="ko-KR" sz="3600" dirty="0" err="1">
                <a:solidFill>
                  <a:schemeClr val="bg1"/>
                </a:solidFill>
                <a:effectLst/>
              </a:rPr>
              <a:t>LibTIFF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CVE-2016-9297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B51FC-66A2-DC28-F0DD-FC5807678C6B}"/>
              </a:ext>
            </a:extLst>
          </p:cNvPr>
          <p:cNvSpPr txBox="1"/>
          <p:nvPr/>
        </p:nvSpPr>
        <p:spPr>
          <a:xfrm>
            <a:off x="7342682" y="3643838"/>
            <a:ext cx="42017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</a:rPr>
              <a:t>6743</a:t>
            </a:r>
            <a:r>
              <a:rPr lang="ko-KR" altLang="en-US" sz="2400" b="1" i="0" dirty="0">
                <a:effectLst/>
                <a:latin typeface="Noto Sans KR" panose="020B0500000000000000" pitchFamily="34" charset="-127"/>
              </a:rPr>
              <a:t>개의 </a:t>
            </a:r>
            <a:r>
              <a:rPr lang="en-US" altLang="ko-KR" sz="2400" b="1" i="0" dirty="0">
                <a:effectLst/>
                <a:latin typeface="Noto Sans KR" panose="020B0500000000000000" pitchFamily="34" charset="-127"/>
              </a:rPr>
              <a:t>crash</a:t>
            </a:r>
            <a:br>
              <a:rPr lang="en-US" altLang="ko-KR" sz="2400" b="1" dirty="0">
                <a:solidFill>
                  <a:srgbClr val="FF0000"/>
                </a:solidFill>
                <a:latin typeface="Noto Sans KR" panose="020B0500000000000000" pitchFamily="34" charset="-127"/>
              </a:rPr>
            </a:br>
            <a:r>
              <a:rPr lang="en-US" altLang="ko-KR" sz="2400" b="1" i="0" u="sng" dirty="0">
                <a:solidFill>
                  <a:srgbClr val="FF0000"/>
                </a:solidFill>
                <a:effectLst/>
                <a:latin typeface="Noto Sans KR" panose="020B0500000000000000" pitchFamily="34" charset="-127"/>
              </a:rPr>
              <a:t>207</a:t>
            </a:r>
            <a:r>
              <a:rPr lang="ko-KR" altLang="en-US" sz="2400" b="1" i="0" u="sng" dirty="0">
                <a:solidFill>
                  <a:srgbClr val="FF0000"/>
                </a:solidFill>
                <a:effectLst/>
                <a:latin typeface="Noto Sans KR" panose="020B0500000000000000" pitchFamily="34" charset="-127"/>
              </a:rPr>
              <a:t>개의 유니크한 </a:t>
            </a:r>
            <a:r>
              <a:rPr lang="en-US" altLang="ko-KR" sz="2400" b="1" i="0" u="sng" dirty="0">
                <a:solidFill>
                  <a:srgbClr val="FF0000"/>
                </a:solidFill>
                <a:effectLst/>
                <a:latin typeface="Noto Sans KR" panose="020B0500000000000000" pitchFamily="34" charset="-127"/>
              </a:rPr>
              <a:t>crash</a:t>
            </a:r>
            <a:r>
              <a:rPr lang="ko-KR" altLang="en-US" sz="2400" b="1" i="0" dirty="0">
                <a:effectLst/>
                <a:latin typeface="Noto Sans KR" panose="020B0500000000000000" pitchFamily="34" charset="-127"/>
              </a:rPr>
              <a:t>를 찾음</a:t>
            </a:r>
            <a:br>
              <a:rPr lang="en-US" altLang="ko-KR" dirty="0"/>
            </a:b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D38932-7430-4670-4C29-CA0DC759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91" y="1961522"/>
            <a:ext cx="5526560" cy="48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9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485414" y="1297528"/>
            <a:ext cx="1129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3200" b="1" dirty="0" err="1">
                <a:effectLst/>
              </a:rPr>
              <a:t>LibTIFF</a:t>
            </a:r>
            <a:r>
              <a:rPr lang="en-US" altLang="ko-KR" sz="3200" b="1" dirty="0">
                <a:effectLst/>
              </a:rPr>
              <a:t> (</a:t>
            </a:r>
            <a:r>
              <a:rPr lang="en-US" altLang="ko-KR" sz="3200" b="1" dirty="0"/>
              <a:t>Asan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/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LCOV)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76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(3) </a:t>
            </a:r>
            <a:r>
              <a:rPr lang="en-US" altLang="ko-KR" sz="3600" dirty="0" err="1">
                <a:solidFill>
                  <a:schemeClr val="bg1"/>
                </a:solidFill>
                <a:effectLst/>
              </a:rPr>
              <a:t>LibTIFF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CVE-2016-9297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6A24C6-74C4-A127-0A4C-53187F5C9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954021"/>
            <a:ext cx="12017397" cy="17752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C7CF25-AC86-8BA1-38A1-652FFEA7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36" y="4027191"/>
            <a:ext cx="11240596" cy="21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2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DC2C825-746D-EB3D-3BB0-58BD7630B4D2}"/>
              </a:ext>
            </a:extLst>
          </p:cNvPr>
          <p:cNvSpPr txBox="1"/>
          <p:nvPr/>
        </p:nvSpPr>
        <p:spPr>
          <a:xfrm flipH="1">
            <a:off x="193614" y="2919107"/>
            <a:ext cx="5333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altLang="ko-KR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LibTIFF</a:t>
            </a:r>
            <a:r>
              <a:rPr lang="en-US" altLang="ko-KR" sz="2800" b="1" dirty="0">
                <a:effectLst/>
              </a:rPr>
              <a:t> Debug (</a:t>
            </a:r>
            <a:r>
              <a:rPr lang="en-US" altLang="ko-KR" sz="2800" b="0" i="0" dirty="0">
                <a:solidFill>
                  <a:srgbClr val="24292F"/>
                </a:solidFill>
                <a:effectLst/>
                <a:latin typeface="Noto Sans KR" panose="020B0500000000000000" pitchFamily="34" charset="-127"/>
              </a:rPr>
              <a:t>30c9234)</a:t>
            </a:r>
            <a:r>
              <a:rPr lang="en-US" altLang="ko-KR" sz="2800" b="1" dirty="0">
                <a:effectLst/>
              </a:rPr>
              <a:t> 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762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CVE-List (3) </a:t>
            </a:r>
            <a:r>
              <a:rPr lang="en-US" altLang="ko-KR" sz="3600" dirty="0" err="1">
                <a:solidFill>
                  <a:schemeClr val="bg1"/>
                </a:solidFill>
                <a:effectLst/>
              </a:rPr>
              <a:t>LibTIFF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CVE-2016-9297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15F3DA-E986-DC78-D955-2090C18BF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185" y="-353"/>
            <a:ext cx="6603815" cy="685800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761E4EED-9D7F-8C14-BD59-8B0087230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80" y="3442327"/>
            <a:ext cx="5275034" cy="44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-apple-system"/>
              </a:rPr>
              <a:t>libtiff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-apple-system"/>
              </a:rPr>
              <a:t>/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-apple-system"/>
              </a:rPr>
              <a:t>tif_dirread.c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-apple-system"/>
              </a:rPr>
              <a:t>: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-apple-system"/>
              </a:rPr>
              <a:t>in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-apple-system"/>
              </a:rPr>
              <a:t>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-apple-system"/>
              </a:rPr>
              <a:t>TIFFFetchNormalTag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rial" panose="020B0604020202020204" pitchFamily="34" charset="0"/>
                <a:ea typeface="-apple-system"/>
              </a:rPr>
              <a:t> …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3BEB0-B995-AE25-288D-078CAC179F41}"/>
              </a:ext>
            </a:extLst>
          </p:cNvPr>
          <p:cNvSpPr txBox="1"/>
          <p:nvPr/>
        </p:nvSpPr>
        <p:spPr>
          <a:xfrm>
            <a:off x="190080" y="4188555"/>
            <a:ext cx="51076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values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of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tags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with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TIFF_SETGET_C16_ASCII / TIFF_SETGET_C32_ASCII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access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are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null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terminated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avoid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potential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read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outside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buffer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in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_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TIFFPrintField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().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83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634248" y="2018001"/>
            <a:ext cx="10525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VLC Media Player</a:t>
            </a:r>
            <a:endParaRPr lang="ko-KR" altLang="en-US" sz="9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88240-9A3D-8AF0-B770-984EA4B2C472}"/>
              </a:ext>
            </a:extLst>
          </p:cNvPr>
          <p:cNvSpPr txBox="1"/>
          <p:nvPr/>
        </p:nvSpPr>
        <p:spPr>
          <a:xfrm>
            <a:off x="700236" y="3566451"/>
            <a:ext cx="108575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/>
              </a:rPr>
              <a:t>AFL++: Combining Incremental Steps of Fuzzing Research</a:t>
            </a:r>
            <a:br>
              <a:rPr lang="en-US" altLang="ko-KR" sz="4000" b="1" i="0" dirty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</a:br>
            <a:r>
              <a:rPr lang="ko-KR" altLang="en-US" sz="4000" b="1" dirty="0">
                <a:solidFill>
                  <a:schemeClr val="bg1"/>
                </a:solidFill>
                <a:latin typeface="Noto Sans KR" panose="020B0500000000000000" pitchFamily="34" charset="-127"/>
              </a:rPr>
              <a:t>논문 속 </a:t>
            </a:r>
            <a:r>
              <a:rPr lang="en-US" altLang="ko-KR" sz="4000" b="1" dirty="0">
                <a:solidFill>
                  <a:schemeClr val="bg1"/>
                </a:solidFill>
                <a:latin typeface="Noto Sans KR" panose="020B0500000000000000" pitchFamily="34" charset="-127"/>
              </a:rPr>
              <a:t>VLC</a:t>
            </a:r>
            <a:r>
              <a:rPr lang="ko-KR" altLang="en-US" sz="4000" b="1" dirty="0">
                <a:solidFill>
                  <a:schemeClr val="bg1"/>
                </a:solidFill>
                <a:latin typeface="Noto Sans KR" panose="020B0500000000000000" pitchFamily="34" charset="-127"/>
              </a:rPr>
              <a:t>의 </a:t>
            </a:r>
            <a:r>
              <a:rPr lang="en-US" altLang="ko-KR" sz="4000" b="1" dirty="0">
                <a:solidFill>
                  <a:schemeClr val="bg1"/>
                </a:solidFill>
                <a:effectLst/>
              </a:rPr>
              <a:t>CVE-List </a:t>
            </a:r>
            <a:r>
              <a:rPr lang="ko-KR" altLang="en-US" sz="4000" b="1" dirty="0">
                <a:solidFill>
                  <a:schemeClr val="bg1"/>
                </a:solidFill>
                <a:effectLst/>
              </a:rPr>
              <a:t>조사 중</a:t>
            </a:r>
            <a:r>
              <a:rPr lang="en-US" altLang="ko-KR" sz="4000" b="1" dirty="0">
                <a:solidFill>
                  <a:schemeClr val="bg1"/>
                </a:solidFill>
                <a:effectLst/>
              </a:rPr>
              <a:t>, </a:t>
            </a:r>
            <a:r>
              <a:rPr lang="ko-KR" altLang="en-US" sz="4000" b="1" dirty="0">
                <a:solidFill>
                  <a:schemeClr val="bg1"/>
                </a:solidFill>
                <a:effectLst/>
              </a:rPr>
              <a:t>새로운 </a:t>
            </a:r>
            <a:r>
              <a:rPr lang="en-US" altLang="ko-KR" sz="4000" b="1" dirty="0">
                <a:solidFill>
                  <a:schemeClr val="bg1"/>
                </a:solidFill>
                <a:effectLst/>
              </a:rPr>
              <a:t>crash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64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620856" y="1921825"/>
            <a:ext cx="1095806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변형된 </a:t>
            </a:r>
            <a:r>
              <a:rPr lang="en-US" altLang="ko-KR" sz="2000" dirty="0"/>
              <a:t>WMV/ASF(Windows Media Video) </a:t>
            </a:r>
            <a:r>
              <a:rPr lang="ko-KR" altLang="en-US" sz="2000" dirty="0"/>
              <a:t>파일을 통해 </a:t>
            </a:r>
            <a:r>
              <a:rPr lang="en-US" altLang="ko-KR" sz="2000" b="1" dirty="0">
                <a:solidFill>
                  <a:srgbClr val="FF0000"/>
                </a:solidFill>
              </a:rPr>
              <a:t>Out-of-bounds Read </a:t>
            </a:r>
            <a:r>
              <a:rPr lang="ko-KR" altLang="en-US" sz="2000" b="1" dirty="0"/>
              <a:t>취약점이 발견되었음</a:t>
            </a:r>
            <a:endParaRPr lang="ko-KR" altLang="en-US" sz="2000" dirty="0"/>
          </a:p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82EED-22A9-810A-C4BB-73C5F6A965A0}"/>
              </a:ext>
            </a:extLst>
          </p:cNvPr>
          <p:cNvSpPr txBox="1"/>
          <p:nvPr/>
        </p:nvSpPr>
        <p:spPr>
          <a:xfrm flipH="1">
            <a:off x="620854" y="1433814"/>
            <a:ext cx="10862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VLC(3.0.7) / 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동영상 플레이어 소프트웨어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3200" b="1" dirty="0">
                <a:effectLst/>
              </a:rPr>
              <a:t>CVE-2019-14776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65C90-2469-4741-E01D-8199035E174E}"/>
              </a:ext>
            </a:extLst>
          </p:cNvPr>
          <p:cNvSpPr txBox="1"/>
          <p:nvPr/>
        </p:nvSpPr>
        <p:spPr>
          <a:xfrm>
            <a:off x="875104" y="67609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CVE-2019-14776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BFB6B-590E-BAC6-207E-30C98CCDED31}"/>
              </a:ext>
            </a:extLst>
          </p:cNvPr>
          <p:cNvSpPr txBox="1"/>
          <p:nvPr/>
        </p:nvSpPr>
        <p:spPr>
          <a:xfrm>
            <a:off x="656921" y="2506600"/>
            <a:ext cx="99462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0" dirty="0">
                <a:solidFill>
                  <a:srgbClr val="FF0000"/>
                </a:solidFill>
                <a:effectLst/>
                <a:latin typeface="Noto Sans KR" panose="020B0500000000000000" pitchFamily="34" charset="-127"/>
              </a:rPr>
              <a:t>Out-of-bounds Read</a:t>
            </a:r>
            <a:br>
              <a:rPr lang="en-US" altLang="ko-KR" dirty="0"/>
            </a:b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일반적으로 프로그램에서 배열이나 버퍼를 다룰 때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그 </a:t>
            </a:r>
            <a:r>
              <a:rPr lang="ko-KR" altLang="en-US" b="1" i="0" dirty="0">
                <a:effectLst/>
                <a:latin typeface="Noto Sans KR" panose="020B0500000000000000" pitchFamily="34" charset="-127"/>
              </a:rPr>
              <a:t>크기를 초과하여 메모리를 읽어오는 취약점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93A5C-F147-66AA-B08F-4CA82EA53A8B}"/>
              </a:ext>
            </a:extLst>
          </p:cNvPr>
          <p:cNvSpPr txBox="1"/>
          <p:nvPr/>
        </p:nvSpPr>
        <p:spPr>
          <a:xfrm>
            <a:off x="656921" y="3122168"/>
            <a:ext cx="1092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결과적으로 원격 공격자가 </a:t>
            </a:r>
            <a:r>
              <a:rPr lang="ko-KR" altLang="en-US" b="1" dirty="0"/>
              <a:t>서비스 거부</a:t>
            </a:r>
            <a:r>
              <a:rPr lang="ko-KR" altLang="en-US" dirty="0"/>
              <a:t>를 유발하거나 프로세스 메모리에서 </a:t>
            </a:r>
            <a:r>
              <a:rPr lang="ko-KR" altLang="en-US" b="1" dirty="0"/>
              <a:t>잠재적으로 중요한 정보를 해킹 </a:t>
            </a:r>
            <a:r>
              <a:rPr lang="ko-KR" altLang="en-US" dirty="0"/>
              <a:t>가능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D95239-FAB2-5979-CCC1-64181BF53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27" y="3843271"/>
            <a:ext cx="5188842" cy="2338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CD6451-C5DE-14D6-9032-E88D1F47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13" y="3496013"/>
            <a:ext cx="2039962" cy="30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395516" y="323464"/>
            <a:ext cx="57999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1. AFL 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C4EFC-2DA3-AC12-AA1D-7042EFE67E31}"/>
              </a:ext>
            </a:extLst>
          </p:cNvPr>
          <p:cNvSpPr txBox="1"/>
          <p:nvPr/>
        </p:nvSpPr>
        <p:spPr>
          <a:xfrm>
            <a:off x="6050467" y="812581"/>
            <a:ext cx="63812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schemeClr val="bg1"/>
                </a:solidFill>
                <a:latin typeface="+mj-ea"/>
                <a:ea typeface="+mj-ea"/>
              </a:rPr>
              <a:t>AFL++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BED00-5736-32AB-B4BA-92FCDA019C4D}"/>
              </a:ext>
            </a:extLst>
          </p:cNvPr>
          <p:cNvSpPr txBox="1"/>
          <p:nvPr/>
        </p:nvSpPr>
        <p:spPr>
          <a:xfrm>
            <a:off x="518645" y="3872840"/>
            <a:ext cx="66018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 err="1">
                <a:solidFill>
                  <a:schemeClr val="bg1"/>
                </a:solidFill>
                <a:latin typeface="+mj-ea"/>
                <a:ea typeface="+mj-ea"/>
              </a:rPr>
              <a:t>Fuzzer</a:t>
            </a:r>
            <a:r>
              <a:rPr lang="en-US" altLang="ko-KR" sz="4400" b="1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</a:p>
          <a:p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소프트웨어 테스트 도구</a:t>
            </a:r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AB240-2C5E-3E4C-5151-1AE988E79656}"/>
              </a:ext>
            </a:extLst>
          </p:cNvPr>
          <p:cNvSpPr txBox="1"/>
          <p:nvPr/>
        </p:nvSpPr>
        <p:spPr>
          <a:xfrm>
            <a:off x="518645" y="5270351"/>
            <a:ext cx="11913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프로그램 혹은 메모리 스택에 자동으로 </a:t>
            </a:r>
            <a:r>
              <a:rPr lang="ko-KR" altLang="en-US" sz="24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반무작위</a:t>
            </a:r>
            <a:r>
              <a:rPr lang="ko-KR" alt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데이터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주입하고 버그를 탐지</a:t>
            </a:r>
            <a:endParaRPr lang="ko-KR" altLang="en-US" sz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411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620856" y="1921825"/>
            <a:ext cx="9227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i="0" dirty="0">
                <a:effectLst/>
                <a:latin typeface="Noto Sans KR" panose="020B0500000000000000" pitchFamily="34" charset="-127"/>
              </a:rPr>
              <a:t>Fuzzing </a:t>
            </a:r>
            <a:r>
              <a:rPr lang="ko-KR" altLang="en-US" sz="2000" b="0" i="0" dirty="0">
                <a:effectLst/>
                <a:latin typeface="Noto Sans KR" panose="020B0500000000000000" pitchFamily="34" charset="-127"/>
              </a:rPr>
              <a:t>실행 시 제공되는 테스트 케이스</a:t>
            </a:r>
            <a:r>
              <a:rPr lang="en-US" altLang="ko-KR" sz="2000" b="0" i="0" dirty="0">
                <a:effectLst/>
                <a:latin typeface="Noto Sans KR" panose="020B0500000000000000" pitchFamily="34" charset="-127"/>
              </a:rPr>
              <a:t>(Test case)</a:t>
            </a:r>
            <a:r>
              <a:rPr lang="ko-KR" altLang="en-US" sz="2000" b="0" i="0" dirty="0">
                <a:effectLst/>
                <a:latin typeface="Noto Sans KR" panose="020B0500000000000000" pitchFamily="34" charset="-127"/>
              </a:rPr>
              <a:t>를 실행하는 부분을 구현하는 기능</a:t>
            </a:r>
            <a:endParaRPr lang="ko-KR" alt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82EED-22A9-810A-C4BB-73C5F6A965A0}"/>
              </a:ext>
            </a:extLst>
          </p:cNvPr>
          <p:cNvSpPr txBox="1"/>
          <p:nvPr/>
        </p:nvSpPr>
        <p:spPr>
          <a:xfrm flipH="1">
            <a:off x="620854" y="1433814"/>
            <a:ext cx="10862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Harness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65C90-2469-4741-E01D-8199035E174E}"/>
              </a:ext>
            </a:extLst>
          </p:cNvPr>
          <p:cNvSpPr txBox="1"/>
          <p:nvPr/>
        </p:nvSpPr>
        <p:spPr>
          <a:xfrm>
            <a:off x="875104" y="67609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CVE-2019-14776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93A5C-F147-66AA-B08F-4CA82EA53A8B}"/>
              </a:ext>
            </a:extLst>
          </p:cNvPr>
          <p:cNvSpPr txBox="1"/>
          <p:nvPr/>
        </p:nvSpPr>
        <p:spPr>
          <a:xfrm>
            <a:off x="635000" y="3299162"/>
            <a:ext cx="1092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실행 중인 바이너리에서 </a:t>
            </a:r>
            <a:r>
              <a:rPr lang="ko-KR" altLang="en-US" b="1" dirty="0"/>
              <a:t>사용되는 부분의 코드만을 </a:t>
            </a:r>
            <a:r>
              <a:rPr lang="en-US" altLang="ko-KR" b="1" dirty="0"/>
              <a:t>Fuzzing </a:t>
            </a:r>
            <a:r>
              <a:rPr lang="ko-KR" altLang="en-US" b="1" dirty="0"/>
              <a:t>대상으로 선택</a:t>
            </a:r>
            <a:r>
              <a:rPr lang="ko-KR" altLang="en-US" dirty="0"/>
              <a:t>하는 기능</a:t>
            </a:r>
            <a:br>
              <a:rPr lang="en-US" altLang="ko-KR" dirty="0"/>
            </a:br>
            <a:r>
              <a:rPr lang="ko-KR" altLang="en-US" dirty="0"/>
              <a:t>함수명과 파일이름이 일치하는 것들만 접근하도록 파일생성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60CDE-41C7-7DAF-3D13-4510FDF4F165}"/>
              </a:ext>
            </a:extLst>
          </p:cNvPr>
          <p:cNvSpPr txBox="1"/>
          <p:nvPr/>
        </p:nvSpPr>
        <p:spPr>
          <a:xfrm>
            <a:off x="620854" y="2247213"/>
            <a:ext cx="11185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Noto Sans KR" panose="020B0500000000000000" pitchFamily="34" charset="-127"/>
              </a:rPr>
              <a:t>Fuzzing </a:t>
            </a:r>
            <a:r>
              <a:rPr lang="ko-KR" altLang="en-US" sz="1600" b="0" i="0" dirty="0">
                <a:effectLst/>
                <a:latin typeface="Noto Sans KR" panose="020B0500000000000000" pitchFamily="34" charset="-127"/>
              </a:rPr>
              <a:t>대상 프로그램의 </a:t>
            </a:r>
            <a:r>
              <a:rPr lang="ko-KR" altLang="en-US" sz="1600" b="1" i="0" dirty="0">
                <a:effectLst/>
                <a:latin typeface="Noto Sans KR" panose="020B0500000000000000" pitchFamily="34" charset="-127"/>
              </a:rPr>
              <a:t>특정한 </a:t>
            </a:r>
            <a:r>
              <a:rPr lang="ko-KR" altLang="en-US" sz="1600" b="1" i="0" dirty="0" err="1">
                <a:effectLst/>
                <a:latin typeface="Noto Sans KR" panose="020B0500000000000000" pitchFamily="34" charset="-127"/>
              </a:rPr>
              <a:t>진입점</a:t>
            </a:r>
            <a:r>
              <a:rPr lang="en-US" altLang="ko-KR" sz="1600" b="1" i="0" dirty="0">
                <a:effectLst/>
                <a:latin typeface="Noto Sans KR" panose="020B0500000000000000" pitchFamily="34" charset="-127"/>
              </a:rPr>
              <a:t>(entry point)</a:t>
            </a:r>
            <a:r>
              <a:rPr lang="ko-KR" altLang="en-US" sz="1600" b="1" i="0" dirty="0">
                <a:effectLst/>
                <a:latin typeface="Noto Sans KR" panose="020B0500000000000000" pitchFamily="34" charset="-127"/>
              </a:rPr>
              <a:t>으로 이동하거나</a:t>
            </a:r>
            <a:r>
              <a:rPr lang="en-US" altLang="ko-KR" sz="1600" b="1" i="0" dirty="0"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sz="1600" b="1" i="0" dirty="0">
                <a:effectLst/>
                <a:latin typeface="Noto Sans KR" panose="020B0500000000000000" pitchFamily="34" charset="-127"/>
              </a:rPr>
              <a:t>특정한 인자</a:t>
            </a:r>
            <a:r>
              <a:rPr lang="en-US" altLang="ko-KR" sz="1600" b="1" i="0" dirty="0">
                <a:effectLst/>
                <a:latin typeface="Noto Sans KR" panose="020B0500000000000000" pitchFamily="34" charset="-127"/>
              </a:rPr>
              <a:t>(argument) </a:t>
            </a:r>
            <a:r>
              <a:rPr lang="ko-KR" altLang="en-US" sz="1600" b="1" i="0" dirty="0">
                <a:effectLst/>
                <a:latin typeface="Noto Sans KR" panose="020B0500000000000000" pitchFamily="34" charset="-127"/>
              </a:rPr>
              <a:t>값을 전달</a:t>
            </a:r>
            <a:r>
              <a:rPr lang="ko-KR" altLang="en-US" sz="1600" b="0" i="0" dirty="0">
                <a:effectLst/>
                <a:latin typeface="Noto Sans KR" panose="020B0500000000000000" pitchFamily="34" charset="-127"/>
              </a:rPr>
              <a:t>하는 등의 작업을 수행</a:t>
            </a:r>
            <a:r>
              <a:rPr lang="ko-KR" altLang="en-US" sz="1600" dirty="0">
                <a:latin typeface="Noto Sans KR" panose="020B0500000000000000" pitchFamily="34" charset="-127"/>
              </a:rPr>
              <a:t>가능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4C485F-4CD0-ED41-5D2C-28BD3C220F3A}"/>
              </a:ext>
            </a:extLst>
          </p:cNvPr>
          <p:cNvSpPr txBox="1"/>
          <p:nvPr/>
        </p:nvSpPr>
        <p:spPr>
          <a:xfrm>
            <a:off x="635000" y="3945493"/>
            <a:ext cx="10862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 케이스에선</a:t>
            </a:r>
            <a:r>
              <a:rPr lang="en-US" altLang="ko-KR" dirty="0"/>
              <a:t>, ASF </a:t>
            </a:r>
            <a:r>
              <a:rPr lang="en-US" altLang="ko-KR" dirty="0" err="1"/>
              <a:t>demuxing</a:t>
            </a:r>
            <a:r>
              <a:rPr lang="ko-KR" altLang="en-US" dirty="0"/>
              <a:t>을 할 때 존재하는 버그이기 때문에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vlc_demux_process_memory</a:t>
            </a:r>
            <a:r>
              <a:rPr lang="ko-KR" altLang="en-US" dirty="0"/>
              <a:t> 함수를 호출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7CEB3D-103B-252C-1B68-BBF359F380DE}"/>
              </a:ext>
            </a:extLst>
          </p:cNvPr>
          <p:cNvSpPr txBox="1"/>
          <p:nvPr/>
        </p:nvSpPr>
        <p:spPr>
          <a:xfrm flipH="1">
            <a:off x="620854" y="2834922"/>
            <a:ext cx="10862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/>
              </a:rPr>
              <a:t>Partial instrumentation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C7ADB-31BA-914A-FB93-1255B9EE7046}"/>
              </a:ext>
            </a:extLst>
          </p:cNvPr>
          <p:cNvSpPr txBox="1"/>
          <p:nvPr/>
        </p:nvSpPr>
        <p:spPr>
          <a:xfrm>
            <a:off x="6817847" y="4255889"/>
            <a:ext cx="6100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effectLst/>
              </a:rPr>
              <a:t>메모리에 미리 저장된 데이터 버퍼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demux</a:t>
            </a:r>
            <a:r>
              <a:rPr lang="en-US" altLang="ko-KR" sz="1400" dirty="0"/>
              <a:t> </a:t>
            </a:r>
            <a:r>
              <a:rPr lang="ko-KR" altLang="en-US" sz="1400" dirty="0"/>
              <a:t>하는 함수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0BE20B-1C60-AA63-83BA-5F5C9489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4532530"/>
            <a:ext cx="3068829" cy="23016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82F214-B356-A5BD-2367-1200BF26D190}"/>
              </a:ext>
            </a:extLst>
          </p:cNvPr>
          <p:cNvSpPr txBox="1"/>
          <p:nvPr/>
        </p:nvSpPr>
        <p:spPr>
          <a:xfrm>
            <a:off x="2913932" y="6507540"/>
            <a:ext cx="6100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example_</a:t>
            </a:r>
            <a:endParaRPr lang="ko-KR" altLang="en-US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DEF420-1EC1-EC43-F3FA-B0C3A59F2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35" y="4714621"/>
            <a:ext cx="3258344" cy="8821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0438FC-A6B4-18A8-B0F2-667C812E6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635" y="5580382"/>
            <a:ext cx="7283365" cy="127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4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65C90-2469-4741-E01D-8199035E174E}"/>
              </a:ext>
            </a:extLst>
          </p:cNvPr>
          <p:cNvSpPr txBox="1"/>
          <p:nvPr/>
        </p:nvSpPr>
        <p:spPr>
          <a:xfrm>
            <a:off x="875104" y="67609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CVE-2019-14776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89C0BB6-B8CC-229C-608D-F0106EEE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4" y="1424696"/>
            <a:ext cx="11258615" cy="10094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E51F88C-97F2-AE62-7332-339A27DB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14" y="2782260"/>
            <a:ext cx="11258615" cy="269993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200CDB-C9FE-FCDF-D523-943DC828BB38}"/>
              </a:ext>
            </a:extLst>
          </p:cNvPr>
          <p:cNvSpPr/>
          <p:nvPr/>
        </p:nvSpPr>
        <p:spPr>
          <a:xfrm>
            <a:off x="447971" y="1828406"/>
            <a:ext cx="11062157" cy="6057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C007090-6C15-B6B6-3542-44E8CFDED4BA}"/>
              </a:ext>
            </a:extLst>
          </p:cNvPr>
          <p:cNvSpPr/>
          <p:nvPr/>
        </p:nvSpPr>
        <p:spPr>
          <a:xfrm>
            <a:off x="756360" y="3185970"/>
            <a:ext cx="1647476" cy="202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882536-6355-F527-CD04-4C5A3CB4BE85}"/>
              </a:ext>
            </a:extLst>
          </p:cNvPr>
          <p:cNvSpPr/>
          <p:nvPr/>
        </p:nvSpPr>
        <p:spPr>
          <a:xfrm>
            <a:off x="2794121" y="3429000"/>
            <a:ext cx="1647476" cy="202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983171-BB50-4FBC-9ACD-95D0AA8B4127}"/>
              </a:ext>
            </a:extLst>
          </p:cNvPr>
          <p:cNvSpPr/>
          <p:nvPr/>
        </p:nvSpPr>
        <p:spPr>
          <a:xfrm>
            <a:off x="3163338" y="1480318"/>
            <a:ext cx="843054" cy="2430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F42E6D-5CF9-0D6A-C6B2-5E3B110C01F5}"/>
              </a:ext>
            </a:extLst>
          </p:cNvPr>
          <p:cNvSpPr txBox="1"/>
          <p:nvPr/>
        </p:nvSpPr>
        <p:spPr>
          <a:xfrm>
            <a:off x="447970" y="5645616"/>
            <a:ext cx="9278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input/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control.c</a:t>
            </a:r>
            <a:r>
              <a:rPr lang="ko-KR" altLang="en-US" dirty="0">
                <a:latin typeface="Noto Sans KR" panose="020B0500000000000000" pitchFamily="34" charset="-127"/>
              </a:rPr>
              <a:t> 파일의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input_vaControl</a:t>
            </a:r>
            <a:r>
              <a:rPr lang="en-US" altLang="ko-KR" dirty="0"/>
              <a:t> </a:t>
            </a:r>
            <a:r>
              <a:rPr lang="ko-KR" altLang="en-US" dirty="0"/>
              <a:t>함수에서 </a:t>
            </a:r>
            <a:r>
              <a:rPr lang="en-US" altLang="ko-KR" b="1" dirty="0">
                <a:effectLst/>
              </a:rPr>
              <a:t>READ memory access </a:t>
            </a:r>
            <a:r>
              <a:rPr lang="ko-KR" altLang="en-US" b="1" dirty="0">
                <a:effectLst/>
              </a:rPr>
              <a:t>오류</a:t>
            </a:r>
            <a:r>
              <a:rPr lang="en-US" altLang="ko-KR" b="1" dirty="0">
                <a:effectLst/>
              </a:rPr>
              <a:t>(SEGV) </a:t>
            </a:r>
            <a:r>
              <a:rPr lang="ko-KR" altLang="en-US" b="1" dirty="0">
                <a:effectLst/>
              </a:rPr>
              <a:t>발생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7F8B2E-6EBB-281B-FD92-88D2F322E34A}"/>
              </a:ext>
            </a:extLst>
          </p:cNvPr>
          <p:cNvSpPr txBox="1"/>
          <p:nvPr/>
        </p:nvSpPr>
        <p:spPr>
          <a:xfrm>
            <a:off x="447970" y="5937716"/>
            <a:ext cx="7455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이를 직접적으로 언급한 </a:t>
            </a:r>
            <a:r>
              <a:rPr lang="en-US" altLang="ko-KR" b="1" dirty="0">
                <a:effectLst/>
              </a:rPr>
              <a:t>VLC</a:t>
            </a:r>
            <a:r>
              <a:rPr lang="ko-KR" altLang="en-US" b="1" dirty="0">
                <a:effectLst/>
              </a:rPr>
              <a:t>의 </a:t>
            </a:r>
            <a:r>
              <a:rPr lang="en-US" altLang="ko-KR" b="1" dirty="0">
                <a:effectLst/>
              </a:rPr>
              <a:t>CVE-LIST</a:t>
            </a:r>
            <a:r>
              <a:rPr lang="ko-KR" altLang="en-US" b="1" dirty="0">
                <a:effectLst/>
              </a:rPr>
              <a:t>는 </a:t>
            </a:r>
            <a:r>
              <a:rPr lang="ko-KR" altLang="en-US" b="1" dirty="0"/>
              <a:t>전혀</a:t>
            </a:r>
            <a:r>
              <a:rPr lang="ko-KR" altLang="en-US" b="1" dirty="0">
                <a:effectLst/>
              </a:rPr>
              <a:t> 존재하지 않았음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260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65C90-2469-4741-E01D-8199035E174E}"/>
              </a:ext>
            </a:extLst>
          </p:cNvPr>
          <p:cNvSpPr txBox="1"/>
          <p:nvPr/>
        </p:nvSpPr>
        <p:spPr>
          <a:xfrm>
            <a:off x="965937" y="3322225"/>
            <a:ext cx="10061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CVE-2019-14776</a:t>
            </a:r>
            <a:r>
              <a:rPr lang="ko-KR" altLang="en-US" sz="2000" dirty="0"/>
              <a:t>번의 취약점이 정말 존재했는지 확인하기 위해</a:t>
            </a:r>
            <a:r>
              <a:rPr lang="en-US" altLang="ko-KR" sz="2000" dirty="0"/>
              <a:t>, </a:t>
            </a:r>
            <a:r>
              <a:rPr lang="ko-KR" altLang="en-US" sz="2000" dirty="0"/>
              <a:t>다음과 같은 과정을 거쳐 실험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838748" y="1368707"/>
            <a:ext cx="101243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effectLst/>
                <a:latin typeface="Noto Sans KR" panose="020B0500000000000000" pitchFamily="34" charset="-127"/>
              </a:rPr>
              <a:t>SIGSEGV</a:t>
            </a:r>
            <a:br>
              <a:rPr lang="en-US" altLang="ko-KR" dirty="0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</a:br>
            <a:r>
              <a:rPr lang="ko-KR" altLang="en-US" b="1" dirty="0">
                <a:effectLst/>
              </a:rPr>
              <a:t>포인터가 가리키는 메모리가 사용하면 안되는 곳인데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이 메모리 </a:t>
            </a:r>
            <a:r>
              <a:rPr lang="ko-KR" altLang="en-US" b="1" dirty="0" err="1">
                <a:effectLst/>
              </a:rPr>
              <a:t>공간를</a:t>
            </a:r>
            <a:r>
              <a:rPr lang="ko-KR" altLang="en-US" b="1" dirty="0">
                <a:effectLst/>
              </a:rPr>
              <a:t> 멋대로 사용하려고 할 때 발생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49B74-CBCD-02DA-C8C5-5A54C874B0B3}"/>
              </a:ext>
            </a:extLst>
          </p:cNvPr>
          <p:cNvSpPr txBox="1"/>
          <p:nvPr/>
        </p:nvSpPr>
        <p:spPr>
          <a:xfrm>
            <a:off x="814969" y="2214805"/>
            <a:ext cx="9733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대표적으로 </a:t>
            </a:r>
            <a:r>
              <a:rPr lang="en-US" altLang="ko-KR" b="1" dirty="0"/>
              <a:t>null pointer dereference</a:t>
            </a:r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널포인터가</a:t>
            </a:r>
            <a:r>
              <a:rPr lang="ko-KR" altLang="en-US" dirty="0"/>
              <a:t> 가리키는 데이터를 읽거나 쓰려고 할 때 발생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664369-BF83-DA69-121F-1AFE24AC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69" y="4193750"/>
            <a:ext cx="9439275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875104" y="67609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crash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28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875104" y="67609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crash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E89B91-C889-0541-1AA2-4850E16A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9" y="1292716"/>
            <a:ext cx="9972675" cy="524827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E668E55-DDAC-C40B-3008-C5AF7817594A}"/>
              </a:ext>
            </a:extLst>
          </p:cNvPr>
          <p:cNvGrpSpPr/>
          <p:nvPr/>
        </p:nvGrpSpPr>
        <p:grpSpPr>
          <a:xfrm>
            <a:off x="779002" y="4913368"/>
            <a:ext cx="9035265" cy="1413623"/>
            <a:chOff x="779002" y="4913368"/>
            <a:chExt cx="9035265" cy="141362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160A962-DF68-B958-A2E0-C2980E52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002" y="4913368"/>
              <a:ext cx="9035265" cy="141362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36F8E9-6D8C-BBA2-05A2-56152AEF5AB6}"/>
                </a:ext>
              </a:extLst>
            </p:cNvPr>
            <p:cNvSpPr/>
            <p:nvPr/>
          </p:nvSpPr>
          <p:spPr>
            <a:xfrm>
              <a:off x="3649158" y="5871753"/>
              <a:ext cx="1647476" cy="2020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B6455D-5486-8212-ADD0-41D51FD6DBE2}"/>
                </a:ext>
              </a:extLst>
            </p:cNvPr>
            <p:cNvSpPr/>
            <p:nvPr/>
          </p:nvSpPr>
          <p:spPr>
            <a:xfrm>
              <a:off x="4472896" y="4920395"/>
              <a:ext cx="520445" cy="20205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02D90C-38F3-93B6-EA43-E246C7AAB8FF}"/>
              </a:ext>
            </a:extLst>
          </p:cNvPr>
          <p:cNvGrpSpPr/>
          <p:nvPr/>
        </p:nvGrpSpPr>
        <p:grpSpPr>
          <a:xfrm>
            <a:off x="4463816" y="2345100"/>
            <a:ext cx="7580888" cy="2460213"/>
            <a:chOff x="4463816" y="2345100"/>
            <a:chExt cx="7580888" cy="246021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E8537E9-385B-CA44-B5BD-869F89B87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3816" y="2345100"/>
              <a:ext cx="7580888" cy="246021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3404501-FD2D-0D84-85D8-E538AAFFC69A}"/>
                </a:ext>
              </a:extLst>
            </p:cNvPr>
            <p:cNvSpPr/>
            <p:nvPr/>
          </p:nvSpPr>
          <p:spPr>
            <a:xfrm>
              <a:off x="4551203" y="2365117"/>
              <a:ext cx="1347573" cy="2631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E64E86-99D8-5638-5627-76FDA57B376C}"/>
                </a:ext>
              </a:extLst>
            </p:cNvPr>
            <p:cNvSpPr/>
            <p:nvPr/>
          </p:nvSpPr>
          <p:spPr>
            <a:xfrm>
              <a:off x="4856003" y="3680609"/>
              <a:ext cx="1428256" cy="2631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6B1DAEE-D695-5211-9191-C6991CCF50CF}"/>
              </a:ext>
            </a:extLst>
          </p:cNvPr>
          <p:cNvGrpSpPr/>
          <p:nvPr/>
        </p:nvGrpSpPr>
        <p:grpSpPr>
          <a:xfrm>
            <a:off x="725214" y="1090012"/>
            <a:ext cx="6936162" cy="1233240"/>
            <a:chOff x="779002" y="1178876"/>
            <a:chExt cx="6936162" cy="123324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BA36F9C-0D5F-B4A8-5B9B-40AC38037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02" y="1178876"/>
              <a:ext cx="6936162" cy="123324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6713D5E-4074-FDCF-42B7-BFAA43740FF7}"/>
                </a:ext>
              </a:extLst>
            </p:cNvPr>
            <p:cNvSpPr/>
            <p:nvPr/>
          </p:nvSpPr>
          <p:spPr>
            <a:xfrm>
              <a:off x="2776191" y="1218906"/>
              <a:ext cx="2432303" cy="26459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919A514-B888-581A-6CFF-009A7067DFCA}"/>
                </a:ext>
              </a:extLst>
            </p:cNvPr>
            <p:cNvSpPr/>
            <p:nvPr/>
          </p:nvSpPr>
          <p:spPr>
            <a:xfrm>
              <a:off x="779002" y="1412600"/>
              <a:ext cx="1347573" cy="2631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67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65C90-2469-4741-E01D-8199035E174E}"/>
              </a:ext>
            </a:extLst>
          </p:cNvPr>
          <p:cNvSpPr txBox="1"/>
          <p:nvPr/>
        </p:nvSpPr>
        <p:spPr>
          <a:xfrm>
            <a:off x="727260" y="3059570"/>
            <a:ext cx="6252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매개변수인 </a:t>
            </a:r>
            <a:r>
              <a:rPr lang="en-US" altLang="ko-KR" sz="2000" b="1" dirty="0" err="1"/>
              <a:t>priv</a:t>
            </a:r>
            <a:r>
              <a:rPr lang="ko-KR" altLang="en-US" sz="2000" dirty="0"/>
              <a:t>에서 문제가 생기는 것을 확인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priv</a:t>
            </a:r>
            <a:r>
              <a:rPr lang="ko-KR" altLang="en-US" sz="2000" dirty="0"/>
              <a:t>는 포인터로 </a:t>
            </a:r>
            <a:r>
              <a:rPr lang="en-US" altLang="ko-KR" sz="2000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input_thread_private_t</a:t>
            </a:r>
            <a:r>
              <a:rPr lang="ko-KR" altLang="en-US" sz="2000" dirty="0"/>
              <a:t> 구조체에 속함</a:t>
            </a:r>
            <a:endParaRPr lang="ko-KR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838748" y="1577962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Noto Sans KR" panose="020B0500000000000000" pitchFamily="34" charset="-127"/>
              </a:rPr>
              <a:t>코드 </a:t>
            </a:r>
            <a:r>
              <a:rPr lang="ko-KR" altLang="en-US" sz="3600" b="1" dirty="0">
                <a:latin typeface="Noto Sans KR" panose="020B0500000000000000" pitchFamily="34" charset="-127"/>
              </a:rPr>
              <a:t>분석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49B74-CBCD-02DA-C8C5-5A54C874B0B3}"/>
              </a:ext>
            </a:extLst>
          </p:cNvPr>
          <p:cNvSpPr txBox="1"/>
          <p:nvPr/>
        </p:nvSpPr>
        <p:spPr>
          <a:xfrm>
            <a:off x="7972973" y="2361723"/>
            <a:ext cx="9733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SEGV</a:t>
            </a:r>
            <a:r>
              <a:rPr lang="ko-KR" altLang="en-US" dirty="0"/>
              <a:t>가 나온 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control.c</a:t>
            </a:r>
            <a:r>
              <a:rPr lang="ko-KR" altLang="en-US" dirty="0"/>
              <a:t>의 </a:t>
            </a:r>
            <a:r>
              <a:rPr lang="en-US" altLang="ko-KR" dirty="0"/>
              <a:t>545</a:t>
            </a:r>
            <a:r>
              <a:rPr lang="ko-KR" altLang="en-US" dirty="0"/>
              <a:t>번 줄의 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875104" y="67609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crash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BF946D-6F9E-89C5-04B5-9CD336B4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48" y="2286133"/>
            <a:ext cx="7134225" cy="4095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BACDD6-FFC7-9CE7-E689-BBD52600AB86}"/>
              </a:ext>
            </a:extLst>
          </p:cNvPr>
          <p:cNvSpPr/>
          <p:nvPr/>
        </p:nvSpPr>
        <p:spPr>
          <a:xfrm>
            <a:off x="3684250" y="2425887"/>
            <a:ext cx="1748361" cy="1918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3B0321-7FC3-2937-E4C7-9BC9E5F9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61" y="4142815"/>
            <a:ext cx="4705350" cy="1028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A1D7B5-A774-E7DD-F5AE-02E03D1AC729}"/>
              </a:ext>
            </a:extLst>
          </p:cNvPr>
          <p:cNvSpPr txBox="1"/>
          <p:nvPr/>
        </p:nvSpPr>
        <p:spPr>
          <a:xfrm>
            <a:off x="727260" y="5171515"/>
            <a:ext cx="11112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input_thread_private_t</a:t>
            </a:r>
            <a:r>
              <a:rPr lang="ko-KR" altLang="en-US" dirty="0"/>
              <a:t> 구조체의 </a:t>
            </a:r>
            <a:r>
              <a:rPr lang="ko-KR" altLang="en-US" dirty="0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*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p_resource</a:t>
            </a:r>
            <a:r>
              <a:rPr lang="ko-KR" altLang="en-US" dirty="0"/>
              <a:t>에 접근하는 도중 잘못된 위치의 메모리를 읽어내려는 시도가 보임</a:t>
            </a:r>
            <a:r>
              <a:rPr lang="en-US" altLang="ko-KR" dirty="0"/>
              <a:t>(</a:t>
            </a:r>
            <a:r>
              <a:rPr lang="ko-KR" altLang="en-US" dirty="0"/>
              <a:t>추측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81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447535" y="1581559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effectLst/>
                <a:latin typeface="Noto Sans KR" panose="020B0500000000000000" pitchFamily="34" charset="-127"/>
              </a:rPr>
              <a:t>코드 </a:t>
            </a:r>
            <a:r>
              <a:rPr lang="ko-KR" altLang="en-US" sz="3600" b="1" dirty="0">
                <a:latin typeface="Noto Sans KR" panose="020B0500000000000000" pitchFamily="34" charset="-127"/>
              </a:rPr>
              <a:t>분석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49B74-CBCD-02DA-C8C5-5A54C874B0B3}"/>
              </a:ext>
            </a:extLst>
          </p:cNvPr>
          <p:cNvSpPr txBox="1"/>
          <p:nvPr/>
        </p:nvSpPr>
        <p:spPr>
          <a:xfrm>
            <a:off x="2348884" y="1817789"/>
            <a:ext cx="9733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SEGV</a:t>
            </a:r>
            <a:r>
              <a:rPr lang="ko-KR" altLang="en-US" dirty="0"/>
              <a:t>가 나온 </a:t>
            </a:r>
            <a:r>
              <a:rPr lang="en-US" altLang="ko-KR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</a:rPr>
              <a:t>control.c</a:t>
            </a:r>
            <a:r>
              <a:rPr lang="ko-KR" altLang="en-US" dirty="0"/>
              <a:t>의 </a:t>
            </a:r>
            <a:r>
              <a:rPr lang="en-US" altLang="ko-KR" dirty="0"/>
              <a:t>545</a:t>
            </a:r>
            <a:r>
              <a:rPr lang="ko-KR" altLang="en-US" dirty="0"/>
              <a:t>번 줄 위에 다음과 같은 </a:t>
            </a:r>
            <a:r>
              <a:rPr lang="en-US" altLang="ko-KR" dirty="0"/>
              <a:t>if</a:t>
            </a:r>
            <a:r>
              <a:rPr lang="ko-KR" altLang="en-US" dirty="0"/>
              <a:t>문 추가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875104" y="67609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crash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16225F-E1D1-7A87-82F0-81125B32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63" y="2167455"/>
            <a:ext cx="7878588" cy="18608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A9DD4D-71D1-BD79-6971-ECA1D6A1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58236"/>
            <a:ext cx="12192000" cy="26332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DE6F42-75BD-47E5-E1FA-0029125C77BA}"/>
              </a:ext>
            </a:extLst>
          </p:cNvPr>
          <p:cNvSpPr/>
          <p:nvPr/>
        </p:nvSpPr>
        <p:spPr>
          <a:xfrm>
            <a:off x="746288" y="2520499"/>
            <a:ext cx="3576919" cy="926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C96140-A957-05DB-B256-5837E01FB8A2}"/>
              </a:ext>
            </a:extLst>
          </p:cNvPr>
          <p:cNvSpPr/>
          <p:nvPr/>
        </p:nvSpPr>
        <p:spPr>
          <a:xfrm>
            <a:off x="16731" y="4873250"/>
            <a:ext cx="1175576" cy="209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C322D7-E422-F3A6-C480-F0048D595427}"/>
              </a:ext>
            </a:extLst>
          </p:cNvPr>
          <p:cNvSpPr/>
          <p:nvPr/>
        </p:nvSpPr>
        <p:spPr>
          <a:xfrm>
            <a:off x="2187144" y="6370358"/>
            <a:ext cx="3227538" cy="2911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487F95-830A-451F-31BF-3862412204D6}"/>
              </a:ext>
            </a:extLst>
          </p:cNvPr>
          <p:cNvSpPr/>
          <p:nvPr/>
        </p:nvSpPr>
        <p:spPr>
          <a:xfrm>
            <a:off x="3128438" y="5592016"/>
            <a:ext cx="3505444" cy="291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A87599-6440-05D8-3BA4-F5A32335B5A0}"/>
              </a:ext>
            </a:extLst>
          </p:cNvPr>
          <p:cNvSpPr txBox="1"/>
          <p:nvPr/>
        </p:nvSpPr>
        <p:spPr>
          <a:xfrm>
            <a:off x="1655045" y="4760299"/>
            <a:ext cx="3992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EB5757"/>
                </a:solidFill>
                <a:effectLst/>
                <a:highlight>
                  <a:srgbClr val="FFFF00"/>
                </a:highlight>
                <a:latin typeface="Noto Sans KR" panose="020B0500000000000000" pitchFamily="34" charset="-127"/>
              </a:rPr>
              <a:t>priv</a:t>
            </a:r>
            <a:r>
              <a:rPr lang="ko-KR" altLang="en-US" dirty="0">
                <a:highlight>
                  <a:srgbClr val="FFFF00"/>
                </a:highlight>
              </a:rPr>
              <a:t> 포인터가 </a:t>
            </a:r>
            <a:r>
              <a:rPr lang="en-US" altLang="ko-KR" b="1" dirty="0">
                <a:highlight>
                  <a:srgbClr val="FFFF00"/>
                </a:highlight>
              </a:rPr>
              <a:t>null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포인터가 되어 발생</a:t>
            </a:r>
          </a:p>
        </p:txBody>
      </p:sp>
    </p:spTree>
    <p:extLst>
      <p:ext uri="{BB962C8B-B14F-4D97-AF65-F5344CB8AC3E}">
        <p14:creationId xmlns:p14="http://schemas.microsoft.com/office/powerpoint/2010/main" val="167281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875104" y="67609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crash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1E00A-3455-BE49-5956-5B43F6CFA5C1}"/>
              </a:ext>
            </a:extLst>
          </p:cNvPr>
          <p:cNvSpPr txBox="1"/>
          <p:nvPr/>
        </p:nvSpPr>
        <p:spPr>
          <a:xfrm>
            <a:off x="576032" y="1999897"/>
            <a:ext cx="1095806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변형된 </a:t>
            </a:r>
            <a:r>
              <a:rPr lang="en-US" altLang="ko-KR" sz="2000" dirty="0"/>
              <a:t>WMV/ASF(Windows Media Video) </a:t>
            </a:r>
            <a:r>
              <a:rPr lang="ko-KR" altLang="en-US" sz="2000" dirty="0"/>
              <a:t>파일을 통해 </a:t>
            </a:r>
            <a:r>
              <a:rPr lang="en-US" altLang="ko-KR" sz="2000" b="1" dirty="0">
                <a:solidFill>
                  <a:srgbClr val="FF0000"/>
                </a:solidFill>
              </a:rPr>
              <a:t>Out-of-bounds Read </a:t>
            </a:r>
            <a:r>
              <a:rPr lang="ko-KR" altLang="en-US" sz="2000" b="1" dirty="0"/>
              <a:t>취약점이 발견되었음</a:t>
            </a:r>
            <a:endParaRPr lang="ko-KR" altLang="en-US" sz="2000" dirty="0"/>
          </a:p>
          <a:p>
            <a:r>
              <a:rPr lang="en-US" altLang="ko-KR" sz="1100" b="1" dirty="0">
                <a:solidFill>
                  <a:schemeClr val="bg1"/>
                </a:solidFill>
                <a:effectLst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21D8B-A909-0860-80FA-99A9FF44654C}"/>
              </a:ext>
            </a:extLst>
          </p:cNvPr>
          <p:cNvSpPr txBox="1"/>
          <p:nvPr/>
        </p:nvSpPr>
        <p:spPr>
          <a:xfrm flipH="1">
            <a:off x="576030" y="1511886"/>
            <a:ext cx="10862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VLC(3.0.7) / </a:t>
            </a:r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동영상 플레이어 소프트웨어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3200" b="1" dirty="0">
                <a:effectLst/>
              </a:rPr>
              <a:t>CVE-2019-14776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75BBB1-E858-CC8E-99F4-56468CC825B8}"/>
              </a:ext>
            </a:extLst>
          </p:cNvPr>
          <p:cNvSpPr/>
          <p:nvPr/>
        </p:nvSpPr>
        <p:spPr>
          <a:xfrm>
            <a:off x="1418641" y="2096661"/>
            <a:ext cx="3843641" cy="278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1981E2-B706-7F44-70E2-79EDAB0D9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24" r="142" b="13776"/>
          <a:stretch/>
        </p:blipFill>
        <p:spPr>
          <a:xfrm>
            <a:off x="7475994" y="3492574"/>
            <a:ext cx="4716006" cy="3333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9283D91-700A-E722-3668-757D1EE90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30" y="2404506"/>
            <a:ext cx="6739170" cy="43515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5DD1E7C-87C3-308E-2BBA-EC559030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994" y="4512628"/>
            <a:ext cx="4343329" cy="110769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2499E1-EA7C-67E4-1094-91CDDB9B7F87}"/>
              </a:ext>
            </a:extLst>
          </p:cNvPr>
          <p:cNvSpPr/>
          <p:nvPr/>
        </p:nvSpPr>
        <p:spPr>
          <a:xfrm>
            <a:off x="7397074" y="3471354"/>
            <a:ext cx="2517891" cy="3333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420641" y="1368455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</a:rPr>
              <a:t>버그 리포트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875104" y="67609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crash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828E55-AD4C-C2D8-82CF-9C55D003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4" y="2306634"/>
            <a:ext cx="94773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5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66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VLC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286170" y="1158302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</a:rPr>
              <a:t>버그 리포트 요약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875104" y="67609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crash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E3068D-4DFF-7107-843C-326AA676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70" y="1794017"/>
            <a:ext cx="7125622" cy="4962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0EF948-0B70-5421-301F-D8D806AF417D}"/>
              </a:ext>
            </a:extLst>
          </p:cNvPr>
          <p:cNvSpPr txBox="1"/>
          <p:nvPr/>
        </p:nvSpPr>
        <p:spPr>
          <a:xfrm>
            <a:off x="5805348" y="2388919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리포트한 </a:t>
            </a:r>
            <a:r>
              <a:rPr lang="ko-KR" altLang="en-US" b="1" dirty="0">
                <a:effectLst/>
              </a:rPr>
              <a:t>버그가 </a:t>
            </a:r>
            <a:r>
              <a:rPr lang="en-US" altLang="ko-KR" b="1" dirty="0">
                <a:effectLst/>
              </a:rPr>
              <a:t>3.0.x </a:t>
            </a:r>
            <a:r>
              <a:rPr lang="ko-KR" altLang="en-US" b="1" dirty="0" err="1">
                <a:effectLst/>
              </a:rPr>
              <a:t>번대</a:t>
            </a:r>
            <a:r>
              <a:rPr lang="ko-KR" altLang="en-US" b="1" dirty="0">
                <a:effectLst/>
              </a:rPr>
              <a:t> </a:t>
            </a:r>
            <a:r>
              <a:rPr lang="ko-KR" altLang="en-US" b="1" dirty="0" err="1">
                <a:effectLst/>
              </a:rPr>
              <a:t>빌드버전에서</a:t>
            </a:r>
            <a:r>
              <a:rPr lang="ko-KR" altLang="en-US" b="1" dirty="0">
                <a:effectLst/>
              </a:rPr>
              <a:t> 재생산 되지 않음</a:t>
            </a:r>
            <a:br>
              <a:rPr lang="en-US" altLang="ko-KR" b="1" dirty="0">
                <a:effectLst/>
              </a:rPr>
            </a:br>
            <a:r>
              <a:rPr lang="en-US" altLang="ko-KR" b="1" dirty="0" err="1">
                <a:effectLst/>
              </a:rPr>
              <a:t>fuzzer</a:t>
            </a:r>
            <a:r>
              <a:rPr lang="ko-KR" altLang="en-US" b="1" dirty="0">
                <a:effectLst/>
              </a:rPr>
              <a:t>의 문제일 수도 있음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6BF13-92B4-A2A1-8A9B-5C0AA465C631}"/>
              </a:ext>
            </a:extLst>
          </p:cNvPr>
          <p:cNvSpPr txBox="1"/>
          <p:nvPr/>
        </p:nvSpPr>
        <p:spPr>
          <a:xfrm>
            <a:off x="5862147" y="3578611"/>
            <a:ext cx="61004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fuzz</a:t>
            </a:r>
            <a:r>
              <a:rPr lang="ko-KR" altLang="en-US" dirty="0"/>
              <a:t>를 할 때 사용했던 </a:t>
            </a:r>
            <a:r>
              <a:rPr lang="en-US" altLang="ko-KR" b="1" dirty="0" err="1"/>
              <a:t>demux</a:t>
            </a:r>
            <a:r>
              <a:rPr lang="ko-KR" altLang="en-US" b="1" dirty="0"/>
              <a:t>와 </a:t>
            </a:r>
            <a:r>
              <a:rPr lang="en-US" altLang="ko-KR" b="1" dirty="0"/>
              <a:t>input</a:t>
            </a:r>
            <a:r>
              <a:rPr lang="ko-KR" altLang="en-US" dirty="0"/>
              <a:t>에 관련한 것들을 </a:t>
            </a:r>
            <a:br>
              <a:rPr lang="en-US" altLang="ko-KR" dirty="0"/>
            </a:br>
            <a:r>
              <a:rPr lang="ko-KR" altLang="en-US" dirty="0"/>
              <a:t>더 이상 </a:t>
            </a:r>
            <a:r>
              <a:rPr lang="en-US" altLang="ko-KR" b="1" dirty="0"/>
              <a:t>4.0</a:t>
            </a:r>
            <a:r>
              <a:rPr lang="en-US" altLang="ko-KR" dirty="0"/>
              <a:t> </a:t>
            </a:r>
            <a:r>
              <a:rPr lang="ko-KR" altLang="en-US" dirty="0"/>
              <a:t>버전에서 사용하지 않으므로 </a:t>
            </a:r>
            <a:br>
              <a:rPr lang="en-US" altLang="ko-KR" dirty="0"/>
            </a:br>
            <a:r>
              <a:rPr lang="ko-KR" altLang="en-US" sz="2400" dirty="0" err="1">
                <a:solidFill>
                  <a:srgbClr val="FF0000"/>
                </a:solidFill>
              </a:rPr>
              <a:t>패치할</a:t>
            </a:r>
            <a:r>
              <a:rPr lang="ko-KR" altLang="en-US" sz="2400" dirty="0">
                <a:solidFill>
                  <a:srgbClr val="FF0000"/>
                </a:solidFill>
              </a:rPr>
              <a:t> 필요가 없다고 판단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564F0-8501-A3E9-C5FE-FBA0A81B4D63}"/>
              </a:ext>
            </a:extLst>
          </p:cNvPr>
          <p:cNvSpPr txBox="1"/>
          <p:nvPr/>
        </p:nvSpPr>
        <p:spPr>
          <a:xfrm>
            <a:off x="5632777" y="5537254"/>
            <a:ext cx="6559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/>
              </a:rPr>
              <a:t>보안적인 이슈도 아닌 것처럼 보인다 해서 </a:t>
            </a:r>
            <a:r>
              <a:rPr lang="ko-KR" altLang="en-US" dirty="0"/>
              <a:t>현재 이슈가 </a:t>
            </a:r>
            <a:r>
              <a:rPr lang="en-US" altLang="ko-KR" dirty="0">
                <a:solidFill>
                  <a:srgbClr val="FF0000"/>
                </a:solidFill>
              </a:rPr>
              <a:t>Close</a:t>
            </a:r>
            <a:r>
              <a:rPr lang="en-US" altLang="ko-KR" dirty="0"/>
              <a:t> </a:t>
            </a:r>
            <a:r>
              <a:rPr lang="ko-KR" altLang="en-US" dirty="0"/>
              <a:t>된 상태</a:t>
            </a:r>
          </a:p>
        </p:txBody>
      </p:sp>
    </p:spTree>
    <p:extLst>
      <p:ext uri="{BB962C8B-B14F-4D97-AF65-F5344CB8AC3E}">
        <p14:creationId xmlns:p14="http://schemas.microsoft.com/office/powerpoint/2010/main" val="22419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395516" y="323464"/>
            <a:ext cx="913262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bg1"/>
                </a:solidFill>
                <a:latin typeface="+mj-ea"/>
                <a:ea typeface="+mj-ea"/>
              </a:rPr>
              <a:t>결론 및 소감</a:t>
            </a: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417818" y="239830"/>
            <a:ext cx="37802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AFL 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BED00-5736-32AB-B4BA-92FCDA019C4D}"/>
              </a:ext>
            </a:extLst>
          </p:cNvPr>
          <p:cNvSpPr txBox="1"/>
          <p:nvPr/>
        </p:nvSpPr>
        <p:spPr>
          <a:xfrm>
            <a:off x="417818" y="2169472"/>
            <a:ext cx="660187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/>
                <a:latin typeface="+mn-ea"/>
              </a:rPr>
              <a:t>a novel type of compile-time instrumentation</a:t>
            </a:r>
            <a:r>
              <a:rPr lang="en-US" altLang="ko-KR" sz="4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+mn-ea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AB240-2C5E-3E4C-5151-1AE988E79656}"/>
              </a:ext>
            </a:extLst>
          </p:cNvPr>
          <p:cNvSpPr txBox="1"/>
          <p:nvPr/>
        </p:nvSpPr>
        <p:spPr>
          <a:xfrm>
            <a:off x="5012120" y="3693874"/>
            <a:ext cx="4492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effectLst/>
              </a:rPr>
              <a:t>With genetic algorithms</a:t>
            </a:r>
            <a:endParaRPr lang="ko-KR" altLang="en-US" sz="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88240-9A3D-8AF0-B770-984EA4B2C472}"/>
              </a:ext>
            </a:extLst>
          </p:cNvPr>
          <p:cNvSpPr txBox="1"/>
          <p:nvPr/>
        </p:nvSpPr>
        <p:spPr>
          <a:xfrm>
            <a:off x="417818" y="4385463"/>
            <a:ext cx="62840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소프트웨어를 컴파일할 때 코드에 추가되는 특별한 </a:t>
            </a:r>
            <a:r>
              <a:rPr lang="ko-KR" altLang="en-US" sz="2000" b="0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지시문</a:t>
            </a:r>
            <a:br>
              <a:rPr lang="en-US" altLang="ko-KR" sz="2000" b="0" i="0" dirty="0">
                <a:solidFill>
                  <a:schemeClr val="bg1">
                    <a:lumMod val="95000"/>
                  </a:schemeClr>
                </a:solidFill>
                <a:effectLst/>
              </a:rPr>
            </a:br>
            <a:r>
              <a:rPr lang="ko-KR" altLang="en-US" sz="20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실행 중에 </a:t>
            </a:r>
            <a:r>
              <a:rPr lang="ko-KR" altLang="en-US" sz="20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소프트웨어의 동작을 추적하거나 모니터링</a:t>
            </a:r>
            <a:endParaRPr lang="ko-KR" altLang="en-US" sz="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BFA7F-B3B1-F722-A0FF-8E0578EEA36A}"/>
              </a:ext>
            </a:extLst>
          </p:cNvPr>
          <p:cNvSpPr txBox="1"/>
          <p:nvPr/>
        </p:nvSpPr>
        <p:spPr>
          <a:xfrm>
            <a:off x="417818" y="5093349"/>
            <a:ext cx="75162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 KR" panose="020B0500000000000000" pitchFamily="34" charset="-127"/>
              </a:rPr>
              <a:t>생물학적 진화의 개념에서 영감을 받아</a:t>
            </a:r>
            <a:r>
              <a:rPr lang="en-US" altLang="ko-K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 KR" panose="020B0500000000000000" pitchFamily="34" charset="-127"/>
              </a:rPr>
              <a:t> </a:t>
            </a:r>
            <a:r>
              <a:rPr lang="ko-KR" alt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 KR" panose="020B0500000000000000" pitchFamily="34" charset="-127"/>
              </a:rPr>
              <a:t>여러 개의 테스트 케이스를 생성 조합</a:t>
            </a:r>
            <a:r>
              <a:rPr lang="en-US" altLang="ko-K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 KR" panose="020B0500000000000000" pitchFamily="34" charset="-127"/>
              </a:rPr>
              <a:t>,</a:t>
            </a:r>
            <a:r>
              <a:rPr lang="ko-KR" alt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 KR" panose="020B0500000000000000" pitchFamily="34" charset="-127"/>
              </a:rPr>
              <a:t> 변형하여</a:t>
            </a:r>
            <a:r>
              <a:rPr lang="en-US" altLang="ko-KR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 KR" panose="020B0500000000000000" pitchFamily="34" charset="-127"/>
              </a:rPr>
              <a:t> </a:t>
            </a:r>
            <a:r>
              <a:rPr lang="ko-KR" alt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Noto Sans KR" panose="020B0500000000000000" pitchFamily="34" charset="-127"/>
              </a:rPr>
              <a:t>가장 효율적인 케이스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Noto Sans KR" panose="020B0500000000000000" pitchFamily="34" charset="-127"/>
              </a:rPr>
              <a:t>탐색</a:t>
            </a:r>
            <a:endParaRPr lang="ko-KR" altLang="en-US" sz="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249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결론 및 소감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485414" y="1570178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</a:rPr>
              <a:t>결론 및 요약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964751" y="650817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CCC542-8C61-5AEB-AE93-3BBC179A8365}"/>
              </a:ext>
            </a:extLst>
          </p:cNvPr>
          <p:cNvSpPr txBox="1"/>
          <p:nvPr/>
        </p:nvSpPr>
        <p:spPr>
          <a:xfrm>
            <a:off x="485413" y="4843945"/>
            <a:ext cx="7806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effectLst/>
              </a:rPr>
              <a:t>4. VLC</a:t>
            </a:r>
            <a:r>
              <a:rPr lang="ko-KR" altLang="en-US" b="1" dirty="0">
                <a:effectLst/>
              </a:rPr>
              <a:t>에서 새로운 버그를 찾았으나</a:t>
            </a:r>
            <a:r>
              <a:rPr lang="en-US" altLang="ko-KR" b="1" dirty="0">
                <a:effectLst/>
              </a:rPr>
              <a:t>,</a:t>
            </a:r>
            <a:r>
              <a:rPr lang="ko-KR" altLang="en-US" dirty="0"/>
              <a:t> 아쉽게도 다음 버전에서 쓰지 않는 기능이라 </a:t>
            </a:r>
            <a:br>
              <a:rPr lang="en-US" altLang="ko-KR" dirty="0"/>
            </a:br>
            <a:r>
              <a:rPr lang="en-US" altLang="ko-KR" dirty="0"/>
              <a:t>     patch</a:t>
            </a:r>
            <a:r>
              <a:rPr lang="ko-KR" altLang="en-US" dirty="0"/>
              <a:t>는 이루어지지 못했다는 아쉬움이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593-6868-4F3F-53F9-63244D04B8CE}"/>
              </a:ext>
            </a:extLst>
          </p:cNvPr>
          <p:cNvSpPr txBox="1"/>
          <p:nvPr/>
        </p:nvSpPr>
        <p:spPr>
          <a:xfrm>
            <a:off x="485414" y="2510025"/>
            <a:ext cx="98410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effectLst/>
              </a:rPr>
              <a:t>1. AFL</a:t>
            </a:r>
            <a:r>
              <a:rPr lang="ko-KR" altLang="en-US" sz="2000" b="1" dirty="0">
                <a:effectLst/>
              </a:rPr>
              <a:t>과 </a:t>
            </a:r>
            <a:r>
              <a:rPr lang="en-US" altLang="ko-KR" sz="2000" b="1" dirty="0">
                <a:effectLst/>
              </a:rPr>
              <a:t>AFL++</a:t>
            </a:r>
            <a:r>
              <a:rPr lang="ko-KR" altLang="en-US" sz="2000" b="1" dirty="0">
                <a:effectLst/>
              </a:rPr>
              <a:t>의 세부기능 및 특징</a:t>
            </a:r>
            <a:r>
              <a:rPr lang="ko-KR" altLang="en-US" sz="2000" dirty="0"/>
              <a:t>을 자세히 살펴보았고</a:t>
            </a:r>
            <a:r>
              <a:rPr lang="en-US" altLang="ko-KR" sz="2000" dirty="0"/>
              <a:t>, Docker </a:t>
            </a:r>
            <a:r>
              <a:rPr lang="ko-KR" altLang="en-US" sz="2000" dirty="0"/>
              <a:t>역시 활용해볼 수 있었음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A8B1B-1210-5DBB-7FBB-E2D50E791832}"/>
              </a:ext>
            </a:extLst>
          </p:cNvPr>
          <p:cNvSpPr txBox="1"/>
          <p:nvPr/>
        </p:nvSpPr>
        <p:spPr>
          <a:xfrm>
            <a:off x="485413" y="3123851"/>
            <a:ext cx="10585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effectLst/>
              </a:rPr>
              <a:t>2. AFL</a:t>
            </a:r>
            <a:r>
              <a:rPr lang="ko-KR" altLang="en-US" sz="1800" b="1" dirty="0">
                <a:effectLst/>
              </a:rPr>
              <a:t>과 </a:t>
            </a:r>
            <a:r>
              <a:rPr lang="en-US" altLang="ko-KR" sz="1800" b="1" dirty="0">
                <a:effectLst/>
              </a:rPr>
              <a:t>AFL++ </a:t>
            </a:r>
            <a:r>
              <a:rPr lang="ko-KR" altLang="en-US" dirty="0"/>
              <a:t>을 기반으로 </a:t>
            </a:r>
            <a:r>
              <a:rPr lang="ko-KR" altLang="en-US" b="1" dirty="0">
                <a:effectLst/>
              </a:rPr>
              <a:t>특정 소프트웨어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04396C"/>
                </a:solidFill>
              </a:rPr>
              <a:t>LEVELDB,XPDF,TCPDUMP,LibTIFF,VLC</a:t>
            </a:r>
            <a:r>
              <a:rPr lang="en-US" altLang="ko-KR" dirty="0"/>
              <a:t>) </a:t>
            </a:r>
            <a:r>
              <a:rPr lang="ko-KR" altLang="en-US" dirty="0"/>
              <a:t>들을 </a:t>
            </a:r>
            <a:r>
              <a:rPr lang="en-US" altLang="ko-KR" b="1" dirty="0">
                <a:effectLst/>
              </a:rPr>
              <a:t>Fuzz</a:t>
            </a:r>
            <a:r>
              <a:rPr lang="ko-KR" altLang="en-US" dirty="0"/>
              <a:t>해가며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취약점을 찾아보는 과정을 비슷하게 </a:t>
            </a:r>
            <a:r>
              <a:rPr lang="ko-KR" altLang="en-US" dirty="0" err="1"/>
              <a:t>구현해보았음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26F59-EB1F-E841-17E1-795BB010CC0B}"/>
              </a:ext>
            </a:extLst>
          </p:cNvPr>
          <p:cNvSpPr txBox="1"/>
          <p:nvPr/>
        </p:nvSpPr>
        <p:spPr>
          <a:xfrm>
            <a:off x="485413" y="3983898"/>
            <a:ext cx="9841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dirty="0">
                <a:effectLst/>
              </a:rPr>
              <a:t>이 연구 주제인 </a:t>
            </a:r>
            <a:r>
              <a:rPr lang="ko-KR" altLang="en-US" b="1" dirty="0">
                <a:effectLst/>
              </a:rPr>
              <a:t>확장 가능한 </a:t>
            </a:r>
            <a:r>
              <a:rPr lang="en-US" altLang="ko-KR" b="1" dirty="0">
                <a:effectLst/>
              </a:rPr>
              <a:t>parallelized fuzzing </a:t>
            </a:r>
            <a:r>
              <a:rPr lang="ko-KR" altLang="en-US" b="1" dirty="0">
                <a:effectLst/>
              </a:rPr>
              <a:t>인프라를 구축</a:t>
            </a:r>
            <a:r>
              <a:rPr lang="ko-KR" altLang="en-US" dirty="0">
                <a:effectLst/>
              </a:rPr>
              <a:t> 할 수 있었고 </a:t>
            </a:r>
            <a:br>
              <a:rPr lang="en-US" altLang="ko-KR" dirty="0">
                <a:effectLst/>
              </a:rPr>
            </a:br>
            <a:r>
              <a:rPr lang="en-US" altLang="ko-KR" dirty="0">
                <a:effectLst/>
              </a:rPr>
              <a:t>     AFL++</a:t>
            </a:r>
            <a:r>
              <a:rPr lang="ko-KR" altLang="en-US" dirty="0">
                <a:effectLst/>
              </a:rPr>
              <a:t>의 </a:t>
            </a:r>
            <a:r>
              <a:rPr lang="en-US" altLang="ko-KR" b="1" dirty="0">
                <a:effectLst/>
              </a:rPr>
              <a:t>persistent mode</a:t>
            </a:r>
            <a:r>
              <a:rPr lang="ko-KR" altLang="en-US" dirty="0">
                <a:effectLst/>
              </a:rPr>
              <a:t>를 통해 </a:t>
            </a:r>
            <a:r>
              <a:rPr lang="en-US" altLang="ko-KR" dirty="0">
                <a:effectLst/>
              </a:rPr>
              <a:t>fuzz</a:t>
            </a:r>
            <a:r>
              <a:rPr lang="ko-KR" altLang="en-US" dirty="0">
                <a:effectLst/>
              </a:rPr>
              <a:t>의 속도가 얼마나 차이가 나는지도 </a:t>
            </a:r>
            <a:r>
              <a:rPr lang="ko-KR" altLang="en-US" b="1" dirty="0">
                <a:effectLst/>
              </a:rPr>
              <a:t>성능 비교 및 분석</a:t>
            </a:r>
            <a:r>
              <a:rPr lang="ko-KR" altLang="en-US" b="1" dirty="0"/>
              <a:t>을 함</a:t>
            </a:r>
            <a:r>
              <a:rPr lang="en-US" altLang="ko-KR" dirty="0">
                <a:effectLst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38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결론 및 소감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964752" y="2305283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Noto Sans KR" panose="020B0500000000000000" pitchFamily="34" charset="-127"/>
              </a:rPr>
              <a:t>소감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964751" y="650817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593-6868-4F3F-53F9-63244D04B8CE}"/>
              </a:ext>
            </a:extLst>
          </p:cNvPr>
          <p:cNvSpPr txBox="1"/>
          <p:nvPr/>
        </p:nvSpPr>
        <p:spPr>
          <a:xfrm>
            <a:off x="964751" y="3964050"/>
            <a:ext cx="105859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2</a:t>
            </a:r>
            <a:r>
              <a:rPr lang="en-US" altLang="ko-KR" sz="2000" b="1" dirty="0">
                <a:effectLst/>
              </a:rPr>
              <a:t>. </a:t>
            </a:r>
            <a:r>
              <a:rPr lang="en-US" altLang="ko-KR" sz="2000" dirty="0"/>
              <a:t>fuzz</a:t>
            </a:r>
            <a:r>
              <a:rPr lang="ko-KR" altLang="en-US" sz="2000" dirty="0"/>
              <a:t>를 하며 버그들을 구현해보니</a:t>
            </a:r>
            <a:r>
              <a:rPr lang="en-US" altLang="ko-KR" sz="2000" dirty="0"/>
              <a:t>, </a:t>
            </a:r>
            <a:r>
              <a:rPr lang="ko-KR" altLang="en-US" sz="2000" dirty="0"/>
              <a:t>소프트웨어 개발을 진행하며 생각해 볼만한 것 또한 많아졌다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A8B1B-1210-5DBB-7FBB-E2D50E791832}"/>
              </a:ext>
            </a:extLst>
          </p:cNvPr>
          <p:cNvSpPr txBox="1"/>
          <p:nvPr/>
        </p:nvSpPr>
        <p:spPr>
          <a:xfrm>
            <a:off x="964751" y="3027557"/>
            <a:ext cx="10585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1</a:t>
            </a:r>
            <a:r>
              <a:rPr lang="en-US" altLang="ko-KR" sz="1800" b="1" dirty="0">
                <a:effectLst/>
              </a:rPr>
              <a:t>. </a:t>
            </a:r>
            <a:r>
              <a:rPr lang="en-US" altLang="ko-KR" dirty="0"/>
              <a:t>Fuzz</a:t>
            </a:r>
            <a:r>
              <a:rPr lang="ko-KR" altLang="en-US" dirty="0"/>
              <a:t>라는 것을 처음 접하였지만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이런 소프트웨어 테스트 기법을 통해서 생각보다 많은 취약점을 찾을 수 있다는 것이 인상깊었다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526F59-EB1F-E841-17E1-795BB010CC0B}"/>
              </a:ext>
            </a:extLst>
          </p:cNvPr>
          <p:cNvSpPr txBox="1"/>
          <p:nvPr/>
        </p:nvSpPr>
        <p:spPr>
          <a:xfrm>
            <a:off x="1248135" y="4284990"/>
            <a:ext cx="9841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= </a:t>
            </a:r>
            <a:r>
              <a:rPr lang="ko-KR" altLang="en-US" dirty="0"/>
              <a:t>항상 입력을 받는 코드를 작성할 때 예상치 못한 모든 경우에 대한 </a:t>
            </a:r>
            <a:r>
              <a:rPr lang="ko-KR" altLang="en-US" b="1" dirty="0"/>
              <a:t>예외처리</a:t>
            </a:r>
            <a:r>
              <a:rPr lang="ko-KR" altLang="en-US" dirty="0"/>
              <a:t> 고려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AD1FC-F05F-C1BE-932C-61351978D652}"/>
              </a:ext>
            </a:extLst>
          </p:cNvPr>
          <p:cNvSpPr txBox="1"/>
          <p:nvPr/>
        </p:nvSpPr>
        <p:spPr>
          <a:xfrm>
            <a:off x="1248135" y="4638032"/>
            <a:ext cx="9364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= </a:t>
            </a:r>
            <a:r>
              <a:rPr lang="ko-KR" altLang="en-US" dirty="0"/>
              <a:t>이번 논문 속 </a:t>
            </a:r>
            <a:r>
              <a:rPr lang="en-US" altLang="ko-KR" dirty="0"/>
              <a:t>VLC</a:t>
            </a:r>
            <a:r>
              <a:rPr lang="ko-KR" altLang="en-US" dirty="0"/>
              <a:t>의 </a:t>
            </a:r>
            <a:r>
              <a:rPr lang="en-US" altLang="ko-KR" dirty="0"/>
              <a:t>CVE-LIST</a:t>
            </a:r>
            <a:r>
              <a:rPr lang="ko-KR" altLang="en-US" dirty="0"/>
              <a:t>를 보면 </a:t>
            </a:r>
            <a:r>
              <a:rPr lang="en-US" altLang="ko-KR" b="1" dirty="0"/>
              <a:t>memory</a:t>
            </a:r>
            <a:r>
              <a:rPr lang="ko-KR" altLang="en-US" dirty="0"/>
              <a:t>와 관련한 </a:t>
            </a:r>
            <a:r>
              <a:rPr lang="en-US" altLang="ko-KR" b="1" dirty="0"/>
              <a:t>bug-type</a:t>
            </a:r>
            <a:r>
              <a:rPr lang="ko-KR" altLang="en-US" dirty="0"/>
              <a:t>이 많았기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en-US" altLang="ko-KR" b="1" dirty="0"/>
              <a:t>UAF</a:t>
            </a:r>
            <a:r>
              <a:rPr lang="ko-KR" altLang="en-US" dirty="0"/>
              <a:t>나 </a:t>
            </a:r>
            <a:r>
              <a:rPr lang="en-US" altLang="ko-KR" b="1" dirty="0"/>
              <a:t>buffer overflow</a:t>
            </a:r>
            <a:r>
              <a:rPr lang="ko-KR" altLang="en-US" dirty="0"/>
              <a:t>가 발생하지 않도록 메모리 최적화를 어떻게 할 지 고려</a:t>
            </a:r>
          </a:p>
        </p:txBody>
      </p:sp>
    </p:spTree>
    <p:extLst>
      <p:ext uri="{BB962C8B-B14F-4D97-AF65-F5344CB8AC3E}">
        <p14:creationId xmlns:p14="http://schemas.microsoft.com/office/powerpoint/2010/main" val="297948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89D0E-107A-476A-ADD6-25FB1C008E39}"/>
              </a:ext>
            </a:extLst>
          </p:cNvPr>
          <p:cNvSpPr txBox="1"/>
          <p:nvPr/>
        </p:nvSpPr>
        <p:spPr>
          <a:xfrm>
            <a:off x="631555" y="2321004"/>
            <a:ext cx="109288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Future Work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5556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99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Future Work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557132" y="1699514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AFL / AFL++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964751" y="650817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AFL++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593-6868-4F3F-53F9-63244D04B8CE}"/>
              </a:ext>
            </a:extLst>
          </p:cNvPr>
          <p:cNvSpPr txBox="1"/>
          <p:nvPr/>
        </p:nvSpPr>
        <p:spPr>
          <a:xfrm>
            <a:off x="557132" y="2534793"/>
            <a:ext cx="9841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AFL++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Custom Mutator </a:t>
            </a:r>
            <a:r>
              <a:rPr lang="ko-KR" altLang="en-US" sz="2400" b="1" dirty="0"/>
              <a:t>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28C93-CD97-61CA-69BD-F59FC9C4ADFE}"/>
              </a:ext>
            </a:extLst>
          </p:cNvPr>
          <p:cNvSpPr txBox="1"/>
          <p:nvPr/>
        </p:nvSpPr>
        <p:spPr>
          <a:xfrm>
            <a:off x="557132" y="2968752"/>
            <a:ext cx="9187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LEVELDB</a:t>
            </a:r>
            <a:r>
              <a:rPr lang="ko-KR" altLang="en-US" dirty="0"/>
              <a:t>같은 소프트웨어에 활용하여 </a:t>
            </a:r>
            <a:r>
              <a:rPr lang="en-US" altLang="ko-KR" b="1" dirty="0"/>
              <a:t>AFL++</a:t>
            </a:r>
            <a:r>
              <a:rPr lang="ko-KR" altLang="en-US" dirty="0"/>
              <a:t>에게 </a:t>
            </a:r>
            <a:r>
              <a:rPr lang="en-US" altLang="ko-KR" dirty="0"/>
              <a:t>input</a:t>
            </a:r>
            <a:r>
              <a:rPr lang="ko-KR" altLang="en-US" dirty="0"/>
              <a:t>의 구조를 이해할 수 있도록 코드 작성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ko-KR" altLang="en-US" dirty="0"/>
              <a:t>데이터상에서 공백이나 </a:t>
            </a:r>
            <a:r>
              <a:rPr lang="ko-KR" altLang="en-US" dirty="0" err="1"/>
              <a:t>줄바꿈</a:t>
            </a:r>
            <a:r>
              <a:rPr lang="en-US" altLang="ko-KR" dirty="0"/>
              <a:t>, </a:t>
            </a:r>
            <a:r>
              <a:rPr lang="ko-KR" altLang="en-US" dirty="0"/>
              <a:t>콤마를 구분하도록 코드 작성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C5A1C-0650-0539-E468-2E17ECCF69F0}"/>
              </a:ext>
            </a:extLst>
          </p:cNvPr>
          <p:cNvSpPr txBox="1"/>
          <p:nvPr/>
        </p:nvSpPr>
        <p:spPr>
          <a:xfrm>
            <a:off x="557132" y="4552499"/>
            <a:ext cx="9491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여러가지 </a:t>
            </a:r>
            <a:r>
              <a:rPr lang="en-US" altLang="ko-KR" b="1" dirty="0"/>
              <a:t>input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</a:t>
            </a:r>
            <a:r>
              <a:rPr lang="ko-KR" altLang="en-US" dirty="0"/>
              <a:t>동영상 파일 등</a:t>
            </a:r>
            <a:r>
              <a:rPr lang="en-US" altLang="ko-KR" dirty="0"/>
              <a:t>)</a:t>
            </a:r>
            <a:r>
              <a:rPr lang="ko-KR" altLang="en-US" dirty="0"/>
              <a:t>을 처리하는 과정에서 </a:t>
            </a:r>
            <a:br>
              <a:rPr lang="en-US" altLang="ko-KR" dirty="0"/>
            </a:br>
            <a:r>
              <a:rPr lang="ko-KR" altLang="en-US" dirty="0"/>
              <a:t>파일들이 </a:t>
            </a:r>
            <a:r>
              <a:rPr lang="en-US" altLang="ko-KR" dirty="0" err="1"/>
              <a:t>Fuzzer</a:t>
            </a:r>
            <a:r>
              <a:rPr lang="ko-KR" altLang="en-US" dirty="0"/>
              <a:t>에 </a:t>
            </a:r>
            <a:r>
              <a:rPr lang="ko-KR" altLang="en-US" b="1" dirty="0"/>
              <a:t>권장하는 </a:t>
            </a:r>
            <a:r>
              <a:rPr lang="en-US" altLang="ko-KR" b="1" dirty="0"/>
              <a:t>input size</a:t>
            </a:r>
            <a:r>
              <a:rPr lang="ko-KR" altLang="en-US" b="1" dirty="0"/>
              <a:t>에 충족</a:t>
            </a:r>
            <a:r>
              <a:rPr lang="ko-KR" altLang="en-US" dirty="0"/>
              <a:t>하며 </a:t>
            </a:r>
            <a:br>
              <a:rPr lang="en-US" altLang="ko-KR" dirty="0"/>
            </a:br>
            <a:r>
              <a:rPr lang="en-US" altLang="ko-KR" b="1" dirty="0" err="1"/>
              <a:t>fuzzer</a:t>
            </a:r>
            <a:r>
              <a:rPr lang="ko-KR" altLang="en-US" b="1" dirty="0"/>
              <a:t>의 수행속도가 큰 영향을 받지 않도록 </a:t>
            </a:r>
            <a:r>
              <a:rPr lang="ko-KR" altLang="en-US" dirty="0"/>
              <a:t>고려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385352-7DD3-CA4E-7C43-9289A7C1915C}"/>
              </a:ext>
            </a:extLst>
          </p:cNvPr>
          <p:cNvSpPr txBox="1"/>
          <p:nvPr/>
        </p:nvSpPr>
        <p:spPr>
          <a:xfrm>
            <a:off x="557131" y="4153587"/>
            <a:ext cx="9841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Input</a:t>
            </a:r>
            <a:r>
              <a:rPr lang="ko-KR" altLang="en-US" sz="2400" b="1" dirty="0"/>
              <a:t>에 따른 </a:t>
            </a:r>
            <a:r>
              <a:rPr lang="en-US" altLang="ko-KR" sz="2400" b="1" dirty="0" err="1"/>
              <a:t>Fuzzer</a:t>
            </a:r>
            <a:r>
              <a:rPr lang="ko-KR" altLang="en-US" sz="2400" b="1" dirty="0"/>
              <a:t>의 효율성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고려</a:t>
            </a:r>
          </a:p>
        </p:txBody>
      </p:sp>
    </p:spTree>
    <p:extLst>
      <p:ext uri="{BB962C8B-B14F-4D97-AF65-F5344CB8AC3E}">
        <p14:creationId xmlns:p14="http://schemas.microsoft.com/office/powerpoint/2010/main" val="413102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99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Future Work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557132" y="1417825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effectLst/>
              </a:rPr>
              <a:t>CVE-LIST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964751" y="650817"/>
            <a:ext cx="772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CVE-List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593-6868-4F3F-53F9-63244D04B8CE}"/>
              </a:ext>
            </a:extLst>
          </p:cNvPr>
          <p:cNvSpPr txBox="1"/>
          <p:nvPr/>
        </p:nvSpPr>
        <p:spPr>
          <a:xfrm>
            <a:off x="575885" y="2124641"/>
            <a:ext cx="98410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effectLst/>
              </a:rPr>
              <a:t>AFL++: Combining Incremental Steps of Fuzzing Research</a:t>
            </a:r>
            <a:r>
              <a:rPr lang="en-US" altLang="ko-KR" sz="2400" dirty="0"/>
              <a:t> </a:t>
            </a:r>
            <a:r>
              <a:rPr lang="ko-KR" altLang="en-US" sz="2400" dirty="0"/>
              <a:t>논문 속</a:t>
            </a:r>
            <a:br>
              <a:rPr lang="en-US" altLang="ko-KR" sz="2400" dirty="0"/>
            </a:br>
            <a:r>
              <a:rPr lang="en-US" altLang="ko-KR" sz="2400" b="1" dirty="0">
                <a:solidFill>
                  <a:srgbClr val="FF0000"/>
                </a:solidFill>
              </a:rPr>
              <a:t>Software</a:t>
            </a:r>
            <a:r>
              <a:rPr lang="ko-KR" altLang="en-US" sz="2400" b="1" dirty="0">
                <a:solidFill>
                  <a:srgbClr val="FF0000"/>
                </a:solidFill>
              </a:rPr>
              <a:t>의 다른 </a:t>
            </a:r>
            <a:r>
              <a:rPr lang="en-US" altLang="ko-KR" sz="2400" b="1" dirty="0">
                <a:solidFill>
                  <a:srgbClr val="FF0000"/>
                </a:solidFill>
              </a:rPr>
              <a:t>CVE-List</a:t>
            </a:r>
            <a:r>
              <a:rPr lang="ko-KR" altLang="en-US" sz="2400" dirty="0"/>
              <a:t>도 직접 구현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C5A1C-0650-0539-E468-2E17ECCF69F0}"/>
              </a:ext>
            </a:extLst>
          </p:cNvPr>
          <p:cNvSpPr txBox="1"/>
          <p:nvPr/>
        </p:nvSpPr>
        <p:spPr>
          <a:xfrm>
            <a:off x="575885" y="2913125"/>
            <a:ext cx="9491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Report</a:t>
            </a:r>
            <a:r>
              <a:rPr lang="ko-KR" altLang="en-US" dirty="0"/>
              <a:t>에서 조사만 했던 </a:t>
            </a:r>
            <a:r>
              <a:rPr lang="en-US" altLang="ko-KR" dirty="0"/>
              <a:t>VLC</a:t>
            </a:r>
            <a:r>
              <a:rPr lang="ko-KR" altLang="en-US" dirty="0"/>
              <a:t>의 </a:t>
            </a:r>
            <a:r>
              <a:rPr lang="en-US" altLang="ko-KR" dirty="0"/>
              <a:t>CVE-List </a:t>
            </a:r>
            <a:r>
              <a:rPr lang="ko-KR" altLang="en-US" dirty="0"/>
              <a:t>취약점 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73A71-813F-4C72-1F96-08460C94720F}"/>
              </a:ext>
            </a:extLst>
          </p:cNvPr>
          <p:cNvSpPr txBox="1"/>
          <p:nvPr/>
        </p:nvSpPr>
        <p:spPr>
          <a:xfrm>
            <a:off x="575884" y="3459128"/>
            <a:ext cx="207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effectLst/>
              </a:rPr>
              <a:t>CVE-2019-14533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F5176-6F8D-C776-7E68-12E4BF822A0F}"/>
              </a:ext>
            </a:extLst>
          </p:cNvPr>
          <p:cNvSpPr txBox="1"/>
          <p:nvPr/>
        </p:nvSpPr>
        <p:spPr>
          <a:xfrm>
            <a:off x="588825" y="5434742"/>
            <a:ext cx="2078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effectLst/>
              </a:rPr>
              <a:t>CVE-2019-14438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7FAC7-F2C4-9AF5-B4BD-8BF1D54C3A32}"/>
              </a:ext>
            </a:extLst>
          </p:cNvPr>
          <p:cNvSpPr txBox="1"/>
          <p:nvPr/>
        </p:nvSpPr>
        <p:spPr>
          <a:xfrm>
            <a:off x="575884" y="3952653"/>
            <a:ext cx="69140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WMV/WMA </a:t>
            </a:r>
            <a:r>
              <a:rPr lang="ko-KR" altLang="en-US" sz="1600" dirty="0"/>
              <a:t>파일에 영향을 끼치는 </a:t>
            </a:r>
            <a:r>
              <a:rPr lang="en-US" altLang="ko-KR" sz="1600" dirty="0"/>
              <a:t>UAF </a:t>
            </a:r>
            <a:r>
              <a:rPr lang="ko-KR" altLang="en-US" sz="1600" dirty="0"/>
              <a:t>오류를 발견</a:t>
            </a:r>
            <a:br>
              <a:rPr lang="en-US" altLang="ko-KR" sz="1600" dirty="0"/>
            </a:br>
            <a:r>
              <a:rPr lang="ko-KR" altLang="en-US" sz="1600" dirty="0"/>
              <a:t>이 </a:t>
            </a:r>
            <a:r>
              <a:rPr lang="en-US" altLang="ko-KR" sz="1600" dirty="0"/>
              <a:t>UAF </a:t>
            </a:r>
            <a:r>
              <a:rPr lang="ko-KR" altLang="en-US" sz="1600" dirty="0"/>
              <a:t>오류는 비디오가 사용자에 의해 </a:t>
            </a:r>
            <a:r>
              <a:rPr lang="ko-KR" altLang="en-US" sz="1600" dirty="0" err="1"/>
              <a:t>앞당겨질때</a:t>
            </a:r>
            <a:r>
              <a:rPr lang="ko-KR" altLang="en-US" sz="1600" dirty="0"/>
              <a:t> 발생하고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en-US" altLang="ko-KR" sz="1600" dirty="0" err="1">
                <a:solidFill>
                  <a:srgbClr val="EB5757"/>
                </a:solidFill>
                <a:effectLst/>
                <a:latin typeface="Noto Sans KR" panose="020B0500000000000000" pitchFamily="34" charset="-127"/>
                <a:hlinkClick r:id="rId2"/>
              </a:rPr>
              <a:t>DemuxEnd</a:t>
            </a:r>
            <a:r>
              <a:rPr lang="ko-KR" altLang="en-US" sz="1600" dirty="0"/>
              <a:t> 함수에서 </a:t>
            </a:r>
            <a:r>
              <a:rPr lang="en-US" altLang="ko-KR" sz="1600" dirty="0"/>
              <a:t>null pointer</a:t>
            </a:r>
            <a:r>
              <a:rPr lang="ko-KR" altLang="en-US" sz="1600" dirty="0"/>
              <a:t>가 되어야 하지만 그렇지 못하여 발생한다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이 버그는 이전에 해제된 메모리</a:t>
            </a:r>
            <a:r>
              <a:rPr lang="en-US" altLang="ko-KR" sz="1600" dirty="0"/>
              <a:t>(UAF)</a:t>
            </a:r>
            <a:r>
              <a:rPr lang="ko-KR" altLang="en-US" sz="1600" dirty="0"/>
              <a:t>의 역참조를 일으켜 </a:t>
            </a:r>
            <a:br>
              <a:rPr lang="en-US" altLang="ko-KR" sz="1600" dirty="0"/>
            </a:br>
            <a:r>
              <a:rPr lang="ko-KR" altLang="en-US" sz="1600" dirty="0"/>
              <a:t>예상되는 응용 프로그램 실행 절차를 변경하여 공격할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D1305-BCDF-AC66-8240-71019B37804C}"/>
              </a:ext>
            </a:extLst>
          </p:cNvPr>
          <p:cNvSpPr txBox="1"/>
          <p:nvPr/>
        </p:nvSpPr>
        <p:spPr>
          <a:xfrm>
            <a:off x="575884" y="5925087"/>
            <a:ext cx="61004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동적 할당과 관련해서 잘 조작한 </a:t>
            </a:r>
            <a:r>
              <a:rPr lang="en-US" altLang="ko-KR" sz="1600" dirty="0"/>
              <a:t>.</a:t>
            </a:r>
            <a:r>
              <a:rPr lang="en-US" altLang="ko-KR" sz="1600" dirty="0" err="1"/>
              <a:t>ogg</a:t>
            </a:r>
            <a:r>
              <a:rPr lang="en-US" altLang="ko-KR" sz="1600" dirty="0"/>
              <a:t> </a:t>
            </a:r>
            <a:r>
              <a:rPr lang="ko-KR" altLang="en-US" sz="1600" dirty="0"/>
              <a:t>확장자 파일을 통해 </a:t>
            </a:r>
            <a:br>
              <a:rPr lang="en-US" altLang="ko-KR" sz="1600" dirty="0"/>
            </a:br>
            <a:r>
              <a:rPr lang="en-US" altLang="ko-KR" sz="1600" dirty="0"/>
              <a:t>buffer over-read</a:t>
            </a:r>
            <a:r>
              <a:rPr lang="ko-KR" altLang="en-US" sz="1600" dirty="0"/>
              <a:t>를 유발해 </a:t>
            </a:r>
            <a:r>
              <a:rPr lang="en-US" altLang="ko-KR" sz="1600" dirty="0"/>
              <a:t>buffer</a:t>
            </a:r>
            <a:r>
              <a:rPr lang="ko-KR" altLang="en-US" sz="1600" dirty="0"/>
              <a:t>영역 근처의</a:t>
            </a:r>
            <a:br>
              <a:rPr lang="en-US" altLang="ko-KR" sz="1600" dirty="0"/>
            </a:br>
            <a:r>
              <a:rPr lang="ko-KR" altLang="en-US" sz="1600" dirty="0"/>
              <a:t>임의의 데이터를 </a:t>
            </a:r>
            <a:r>
              <a:rPr lang="en-US" altLang="ko-KR" sz="1600" dirty="0"/>
              <a:t> </a:t>
            </a:r>
            <a:r>
              <a:rPr lang="ko-KR" altLang="en-US" sz="1600" dirty="0"/>
              <a:t>읽어낼 수 있게 되는 버그</a:t>
            </a:r>
          </a:p>
        </p:txBody>
      </p:sp>
    </p:spTree>
    <p:extLst>
      <p:ext uri="{BB962C8B-B14F-4D97-AF65-F5344CB8AC3E}">
        <p14:creationId xmlns:p14="http://schemas.microsoft.com/office/powerpoint/2010/main" val="26557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99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Future Work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977850" y="2219467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VLC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964751" y="650817"/>
            <a:ext cx="4683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VLC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593-6868-4F3F-53F9-63244D04B8CE}"/>
              </a:ext>
            </a:extLst>
          </p:cNvPr>
          <p:cNvSpPr txBox="1"/>
          <p:nvPr/>
        </p:nvSpPr>
        <p:spPr>
          <a:xfrm>
            <a:off x="964751" y="2784507"/>
            <a:ext cx="102493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/>
              <a:t>개발자가 답변했던 </a:t>
            </a:r>
            <a:r>
              <a:rPr lang="en-US" altLang="ko-KR" sz="3200" b="1" dirty="0"/>
              <a:t>comment</a:t>
            </a:r>
            <a:r>
              <a:rPr lang="ko-KR" altLang="en-US" sz="3200" b="1" dirty="0"/>
              <a:t>들을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28C93-CD97-61CA-69BD-F59FC9C4ADFE}"/>
              </a:ext>
            </a:extLst>
          </p:cNvPr>
          <p:cNvSpPr txBox="1"/>
          <p:nvPr/>
        </p:nvSpPr>
        <p:spPr>
          <a:xfrm>
            <a:off x="1008618" y="4115409"/>
            <a:ext cx="9568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1" dirty="0" err="1"/>
              <a:t>fuzzer</a:t>
            </a:r>
            <a:r>
              <a:rPr lang="ko-KR" altLang="en-US" sz="2400" b="1" dirty="0"/>
              <a:t>의 문제인지 분석 </a:t>
            </a:r>
            <a:r>
              <a:rPr lang="en-US" altLang="ko-KR" sz="2400" dirty="0"/>
              <a:t>(3.0.x</a:t>
            </a:r>
            <a:r>
              <a:rPr lang="ko-KR" altLang="en-US" sz="2400" dirty="0"/>
              <a:t>버전에서 버그가 똑같이 재현이 </a:t>
            </a:r>
            <a:r>
              <a:rPr lang="ko-KR" altLang="en-US" sz="2400" dirty="0" err="1"/>
              <a:t>되지않음</a:t>
            </a:r>
            <a:r>
              <a:rPr lang="en-US" altLang="ko-KR" sz="2400" dirty="0"/>
              <a:t>)</a:t>
            </a:r>
          </a:p>
          <a:p>
            <a:pPr marL="342900" indent="-342900">
              <a:buAutoNum type="arabicPeriod"/>
            </a:pPr>
            <a:r>
              <a:rPr lang="en-US" altLang="ko-KR" sz="2400" b="1" dirty="0"/>
              <a:t>VLC 4.0 </a:t>
            </a:r>
            <a:r>
              <a:rPr lang="ko-KR" altLang="en-US" sz="2400" b="1" dirty="0"/>
              <a:t>버전</a:t>
            </a:r>
            <a:r>
              <a:rPr lang="en-US" altLang="ko-KR" sz="2400" b="1" dirty="0"/>
              <a:t> fuzz</a:t>
            </a:r>
            <a:r>
              <a:rPr lang="ko-KR" altLang="en-US" sz="2400" b="1" dirty="0"/>
              <a:t> 시도</a:t>
            </a:r>
          </a:p>
        </p:txBody>
      </p:sp>
    </p:spTree>
    <p:extLst>
      <p:ext uri="{BB962C8B-B14F-4D97-AF65-F5344CB8AC3E}">
        <p14:creationId xmlns:p14="http://schemas.microsoft.com/office/powerpoint/2010/main" val="126029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353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399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Future Work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06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9E982-BA33-0BAB-2B9A-B7705F5C9DC0}"/>
              </a:ext>
            </a:extLst>
          </p:cNvPr>
          <p:cNvSpPr txBox="1"/>
          <p:nvPr/>
        </p:nvSpPr>
        <p:spPr>
          <a:xfrm>
            <a:off x="633146" y="2312723"/>
            <a:ext cx="10124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Arial" panose="020B0604020202020204" pitchFamily="34" charset="0"/>
                <a:cs typeface="Arial" panose="020B0604020202020204" pitchFamily="34" charset="0"/>
              </a:rPr>
              <a:t>LEVELDB</a:t>
            </a:r>
            <a:endParaRPr lang="ko-KR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96941B-CBAE-039F-A2B1-7605FC96012B}"/>
              </a:ext>
            </a:extLst>
          </p:cNvPr>
          <p:cNvSpPr txBox="1"/>
          <p:nvPr/>
        </p:nvSpPr>
        <p:spPr>
          <a:xfrm>
            <a:off x="964751" y="650817"/>
            <a:ext cx="846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LEVELDB</a:t>
            </a:r>
            <a:endParaRPr lang="ko-KR" alt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B8593-6868-4F3F-53F9-63244D04B8CE}"/>
              </a:ext>
            </a:extLst>
          </p:cNvPr>
          <p:cNvSpPr txBox="1"/>
          <p:nvPr/>
        </p:nvSpPr>
        <p:spPr>
          <a:xfrm>
            <a:off x="646119" y="3054746"/>
            <a:ext cx="10899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leveldb</a:t>
            </a:r>
            <a:r>
              <a:rPr lang="ko-KR" altLang="en-US" sz="2400" b="1" dirty="0"/>
              <a:t>에서 구현할 수 있는 모든 기능들을 최대한 많이 구현하는 코드를 </a:t>
            </a:r>
            <a:r>
              <a:rPr lang="ko-KR" altLang="en-US" sz="2400" b="1" dirty="0" err="1"/>
              <a:t>작성후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Fuzz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128C93-CD97-61CA-69BD-F59FC9C4ADFE}"/>
              </a:ext>
            </a:extLst>
          </p:cNvPr>
          <p:cNvSpPr txBox="1"/>
          <p:nvPr/>
        </p:nvSpPr>
        <p:spPr>
          <a:xfrm>
            <a:off x="646118" y="3509693"/>
            <a:ext cx="10124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기능을 여러 개의 코드 파일로 나눠 각 코드 파일들을 각각 컴파일한 뒤</a:t>
            </a:r>
            <a:r>
              <a:rPr lang="en-US" altLang="ko-KR" dirty="0"/>
              <a:t>, fuzzing</a:t>
            </a:r>
            <a:r>
              <a:rPr lang="ko-KR" altLang="en-US" dirty="0"/>
              <a:t>이 각자 </a:t>
            </a:r>
            <a:r>
              <a:rPr lang="en-US" altLang="ko-KR" b="1" dirty="0">
                <a:solidFill>
                  <a:srgbClr val="FF0000"/>
                </a:solidFill>
              </a:rPr>
              <a:t>parallel</a:t>
            </a:r>
            <a:r>
              <a:rPr lang="ko-KR" altLang="en-US" dirty="0"/>
              <a:t>하게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C5A1C-0650-0539-E468-2E17ECCF69F0}"/>
              </a:ext>
            </a:extLst>
          </p:cNvPr>
          <p:cNvSpPr txBox="1"/>
          <p:nvPr/>
        </p:nvSpPr>
        <p:spPr>
          <a:xfrm>
            <a:off x="633146" y="4131478"/>
            <a:ext cx="9491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Ex) </a:t>
            </a:r>
            <a:r>
              <a:rPr lang="ko-KR" altLang="en-US" dirty="0"/>
              <a:t>하나의 </a:t>
            </a:r>
            <a:r>
              <a:rPr lang="en-US" altLang="ko-KR" dirty="0" err="1"/>
              <a:t>fuzzer</a:t>
            </a:r>
            <a:r>
              <a:rPr lang="ko-KR" altLang="en-US" dirty="0"/>
              <a:t>는 </a:t>
            </a:r>
            <a:r>
              <a:rPr lang="en-US" altLang="ko-KR" dirty="0" err="1"/>
              <a:t>leveldb</a:t>
            </a:r>
            <a:r>
              <a:rPr lang="ko-KR" altLang="en-US" dirty="0"/>
              <a:t>의 특정 기능들을 테스트할 것이고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dirty="0"/>
              <a:t>다른 </a:t>
            </a:r>
            <a:r>
              <a:rPr lang="en-US" altLang="ko-KR" dirty="0" err="1"/>
              <a:t>fuzzer</a:t>
            </a:r>
            <a:r>
              <a:rPr lang="ko-KR" altLang="en-US" dirty="0"/>
              <a:t>는 </a:t>
            </a:r>
            <a:r>
              <a:rPr lang="en-US" altLang="ko-KR" dirty="0" err="1"/>
              <a:t>leveldb</a:t>
            </a:r>
            <a:r>
              <a:rPr lang="ko-KR" altLang="en-US" dirty="0"/>
              <a:t>의 다른 기능들을 </a:t>
            </a:r>
            <a:r>
              <a:rPr lang="en-US" altLang="ko-KR" dirty="0"/>
              <a:t>fuzzing</a:t>
            </a:r>
            <a:r>
              <a:rPr lang="ko-KR" altLang="en-US" dirty="0"/>
              <a:t>하므로 </a:t>
            </a:r>
            <a:br>
              <a:rPr lang="en-US" altLang="ko-KR" dirty="0"/>
            </a:br>
            <a:r>
              <a:rPr lang="en-US" altLang="ko-KR" dirty="0"/>
              <a:t>       </a:t>
            </a:r>
            <a:r>
              <a:rPr lang="ko-KR" altLang="en-US" b="1" u="sng" dirty="0">
                <a:solidFill>
                  <a:srgbClr val="EC6060"/>
                </a:solidFill>
              </a:rPr>
              <a:t>효율적으로 취약점을 탐지</a:t>
            </a:r>
          </a:p>
        </p:txBody>
      </p:sp>
    </p:spTree>
    <p:extLst>
      <p:ext uri="{BB962C8B-B14F-4D97-AF65-F5344CB8AC3E}">
        <p14:creationId xmlns:p14="http://schemas.microsoft.com/office/powerpoint/2010/main" val="339811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Code Coverage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82066" y="2554590"/>
            <a:ext cx="283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코드 커버리지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001F6-8A5E-83C2-539C-4A156D399493}"/>
              </a:ext>
            </a:extLst>
          </p:cNvPr>
          <p:cNvSpPr txBox="1"/>
          <p:nvPr/>
        </p:nvSpPr>
        <p:spPr>
          <a:xfrm>
            <a:off x="875104" y="3416086"/>
            <a:ext cx="1012949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이론적으로 코드 커버리지가 넓을수록 더 많은 버그를 찾을 수 있다</a:t>
            </a:r>
          </a:p>
          <a:p>
            <a:endParaRPr lang="en-US" altLang="ko-KR" dirty="0"/>
          </a:p>
          <a:p>
            <a:r>
              <a:rPr lang="ko-KR" altLang="en-US" dirty="0"/>
              <a:t>코드 커버리지가 넓다는 것은</a:t>
            </a:r>
            <a:endParaRPr lang="en-US" altLang="ko-KR" dirty="0"/>
          </a:p>
          <a:p>
            <a:r>
              <a:rPr lang="ko-KR" altLang="en-US" sz="2400" b="1" i="0" dirty="0">
                <a:effectLst/>
                <a:latin typeface="Noto Sans KR" panose="020B0500000000000000" pitchFamily="34" charset="-127"/>
              </a:rPr>
              <a:t>소프트웨어의 실행 경로를 가능한 모두 탐색하고</a:t>
            </a:r>
            <a:r>
              <a:rPr lang="en-US" altLang="ko-KR" sz="2400" b="1" i="0" dirty="0">
                <a:effectLst/>
                <a:latin typeface="Noto Sans KR" panose="020B0500000000000000" pitchFamily="34" charset="-127"/>
              </a:rPr>
              <a:t>, </a:t>
            </a:r>
            <a:br>
              <a:rPr lang="en-US" altLang="ko-KR" sz="2400" b="1" i="0" dirty="0">
                <a:effectLst/>
                <a:latin typeface="Noto Sans KR" panose="020B0500000000000000" pitchFamily="34" charset="-127"/>
              </a:rPr>
            </a:br>
            <a:r>
              <a:rPr lang="ko-KR" altLang="en-US" sz="2400" b="1" i="0" dirty="0">
                <a:effectLst/>
                <a:latin typeface="Noto Sans KR" panose="020B0500000000000000" pitchFamily="34" charset="-127"/>
              </a:rPr>
              <a:t>테스트 케이스를 충분히 실행하여 코드의 대다수를 커버했다는 것</a:t>
            </a:r>
            <a:endParaRPr lang="en-US" altLang="ko-KR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82066" y="3105644"/>
            <a:ext cx="10302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소스 코드의 어느 부분이 실행되고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실행되지 않은 부분이 있는지를 확인하는 지표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1361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Code Coverage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734887" y="2164297"/>
            <a:ext cx="283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코드 커버리지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46DA20-77B8-5ACC-0BD6-29BD0D75B3AC}"/>
              </a:ext>
            </a:extLst>
          </p:cNvPr>
          <p:cNvSpPr txBox="1"/>
          <p:nvPr/>
        </p:nvSpPr>
        <p:spPr>
          <a:xfrm>
            <a:off x="734887" y="2749072"/>
            <a:ext cx="1045099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일반적인 코드 커버리지는 각각의 </a:t>
            </a:r>
            <a:r>
              <a:rPr lang="en-US" altLang="ko-KR" dirty="0"/>
              <a:t>basic block</a:t>
            </a:r>
            <a:r>
              <a:rPr lang="ko-KR" altLang="en-US" dirty="0"/>
              <a:t>이 실행이 </a:t>
            </a:r>
            <a:r>
              <a:rPr lang="ko-KR" altLang="en-US" dirty="0" err="1"/>
              <a:t>되는지로</a:t>
            </a:r>
            <a:r>
              <a:rPr lang="ko-KR" altLang="en-US" dirty="0"/>
              <a:t> 측정하지만</a:t>
            </a:r>
            <a:br>
              <a:rPr lang="en-US" altLang="ko-KR" dirty="0"/>
            </a:br>
            <a:r>
              <a:rPr lang="en-US" altLang="ko-KR" dirty="0"/>
              <a:t>AFL</a:t>
            </a:r>
            <a:r>
              <a:rPr lang="ko-KR" altLang="en-US" dirty="0"/>
              <a:t>은 </a:t>
            </a:r>
            <a:r>
              <a:rPr lang="en-US" altLang="ko-KR" sz="2000" b="1" dirty="0">
                <a:effectLst/>
                <a:highlight>
                  <a:srgbClr val="FFFF00"/>
                </a:highlight>
              </a:rPr>
              <a:t>edge coverage </a:t>
            </a:r>
            <a:r>
              <a:rPr lang="ko-KR" altLang="en-US" sz="2000" b="1" dirty="0">
                <a:effectLst/>
                <a:highlight>
                  <a:srgbClr val="FFFF00"/>
                </a:highlight>
              </a:rPr>
              <a:t>방식 채택</a:t>
            </a:r>
            <a:endParaRPr lang="en-US" altLang="ko-KR" b="1" dirty="0">
              <a:effectLst/>
              <a:highlight>
                <a:srgbClr val="FFFF00"/>
              </a:highlight>
            </a:endParaRPr>
          </a:p>
          <a:p>
            <a:endParaRPr lang="en-US" altLang="ko-KR" dirty="0"/>
          </a:p>
          <a:p>
            <a:r>
              <a:rPr lang="en-US" altLang="ko-KR" b="1" dirty="0">
                <a:effectLst/>
              </a:rPr>
              <a:t>edge code coverage</a:t>
            </a:r>
            <a:r>
              <a:rPr lang="ko-KR" altLang="en-US" dirty="0"/>
              <a:t>는 </a:t>
            </a:r>
            <a:r>
              <a:rPr lang="en-US" altLang="ko-KR" dirty="0"/>
              <a:t>basic block</a:t>
            </a:r>
            <a:r>
              <a:rPr lang="ko-KR" altLang="en-US" dirty="0"/>
              <a:t>이 진화되는 것을 기반으로 측정</a:t>
            </a:r>
            <a:br>
              <a:rPr lang="en-US" altLang="ko-KR" dirty="0"/>
            </a:b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Edge coverage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는 프로그램의 모든 </a:t>
            </a:r>
            <a:r>
              <a:rPr lang="en-US" altLang="ko-KR" b="1" i="0" dirty="0">
                <a:effectLst/>
                <a:latin typeface="Noto Sans KR" panose="020B0500000000000000" pitchFamily="34" charset="-127"/>
              </a:rPr>
              <a:t>edge</a:t>
            </a:r>
            <a:r>
              <a:rPr lang="ko-KR" altLang="en-US" b="1" i="0" dirty="0">
                <a:effectLst/>
                <a:latin typeface="Noto Sans KR" panose="020B0500000000000000" pitchFamily="34" charset="-127"/>
              </a:rPr>
              <a:t>를 실행</a:t>
            </a: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하는 것을 목표로 하며</a:t>
            </a:r>
            <a:r>
              <a:rPr lang="en-US" altLang="ko-KR" b="0" i="0" dirty="0">
                <a:effectLst/>
                <a:latin typeface="Noto Sans KR" panose="020B0500000000000000" pitchFamily="34" charset="-127"/>
              </a:rPr>
              <a:t>, </a:t>
            </a:r>
            <a:br>
              <a:rPr lang="en-US" altLang="ko-KR" b="0" i="0" dirty="0">
                <a:effectLst/>
                <a:latin typeface="Noto Sans KR" panose="020B0500000000000000" pitchFamily="34" charset="-127"/>
              </a:rPr>
            </a:br>
            <a:r>
              <a:rPr lang="ko-KR" altLang="en-US" b="0" i="0" dirty="0">
                <a:effectLst/>
                <a:latin typeface="Noto Sans KR" panose="020B0500000000000000" pitchFamily="34" charset="-127"/>
              </a:rPr>
              <a:t>프로그램의 </a:t>
            </a:r>
            <a:r>
              <a:rPr lang="ko-KR" altLang="en-US" b="1" i="0" dirty="0">
                <a:effectLst/>
                <a:latin typeface="Noto Sans KR" panose="020B0500000000000000" pitchFamily="34" charset="-127"/>
              </a:rPr>
              <a:t>모든 </a:t>
            </a:r>
            <a:r>
              <a:rPr lang="en-US" altLang="ko-KR" b="1" i="0" dirty="0">
                <a:effectLst/>
                <a:latin typeface="Noto Sans KR" panose="020B0500000000000000" pitchFamily="34" charset="-127"/>
              </a:rPr>
              <a:t>basic block</a:t>
            </a:r>
            <a:r>
              <a:rPr lang="ko-KR" altLang="en-US" b="1" i="0" dirty="0">
                <a:effectLst/>
                <a:latin typeface="Noto Sans KR" panose="020B0500000000000000" pitchFamily="34" charset="-127"/>
              </a:rPr>
              <a:t>을 실행하는 것보다 더 높은 테스트 </a:t>
            </a:r>
            <a:r>
              <a:rPr lang="ko-KR" altLang="en-US" b="1" i="0" dirty="0" err="1">
                <a:effectLst/>
                <a:latin typeface="Noto Sans KR" panose="020B0500000000000000" pitchFamily="34" charset="-127"/>
              </a:rPr>
              <a:t>커버리지를</a:t>
            </a:r>
            <a:r>
              <a:rPr lang="ko-KR" altLang="en-US" b="1" i="0" dirty="0">
                <a:effectLst/>
                <a:latin typeface="Noto Sans KR" panose="020B0500000000000000" pitchFamily="34" charset="-127"/>
              </a:rPr>
              <a:t> 제공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0BB16E-4A0A-0CE9-B2B5-4F7BA715F5B6}"/>
              </a:ext>
            </a:extLst>
          </p:cNvPr>
          <p:cNvSpPr txBox="1"/>
          <p:nvPr/>
        </p:nvSpPr>
        <p:spPr>
          <a:xfrm>
            <a:off x="758016" y="4697218"/>
            <a:ext cx="105253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Basic block </a:t>
            </a:r>
            <a:b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</a:b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프로그램의 제어 흐름 그래프에서 하나의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진입점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(entry point)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과 하나의 끝점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(exit point)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으로 이루어진 코드 블록</a:t>
            </a:r>
            <a:endParaRPr lang="en-US" altLang="ko-KR" b="0" i="0" dirty="0">
              <a:solidFill>
                <a:srgbClr val="374151"/>
              </a:solidFill>
              <a:effectLst/>
              <a:latin typeface="Noto Sans KR" panose="020B0500000000000000" pitchFamily="34" charset="-127"/>
            </a:endParaRPr>
          </a:p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즉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프로그램에서 기본적인 실행 단위를 의미하며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실행 중에는 한 번만 실행됩니다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  <a:t>. </a:t>
            </a:r>
            <a:br>
              <a:rPr lang="en-US" altLang="ko-KR" b="0" i="0" dirty="0">
                <a:solidFill>
                  <a:srgbClr val="374151"/>
                </a:solidFill>
                <a:effectLst/>
                <a:latin typeface="Noto Sans KR" panose="020B0500000000000000" pitchFamily="34" charset="-127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08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AFL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Mutation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100B8-8C44-4182-BB3F-F98A768C7E16}"/>
              </a:ext>
            </a:extLst>
          </p:cNvPr>
          <p:cNvSpPr txBox="1"/>
          <p:nvPr/>
        </p:nvSpPr>
        <p:spPr>
          <a:xfrm flipH="1">
            <a:off x="875104" y="2443813"/>
            <a:ext cx="283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뮤테이션</a:t>
            </a:r>
            <a:endParaRPr lang="ko-KR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001F6-8A5E-83C2-539C-4A156D399493}"/>
              </a:ext>
            </a:extLst>
          </p:cNvPr>
          <p:cNvSpPr txBox="1"/>
          <p:nvPr/>
        </p:nvSpPr>
        <p:spPr>
          <a:xfrm>
            <a:off x="882066" y="3362589"/>
            <a:ext cx="10492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이렇게 생성된 </a:t>
            </a:r>
            <a:r>
              <a:rPr lang="ko-KR" altLang="en-US" dirty="0" err="1"/>
              <a:t>입력값은</a:t>
            </a:r>
            <a:r>
              <a:rPr lang="ko-KR" altLang="en-US" dirty="0"/>
              <a:t> 프로그램에 제공되어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중에 오류가 발생하면 해당 </a:t>
            </a:r>
            <a:r>
              <a:rPr lang="ko-KR" altLang="en-US" dirty="0" err="1"/>
              <a:t>입력값은</a:t>
            </a:r>
            <a:r>
              <a:rPr lang="ko-KR" altLang="en-US" dirty="0"/>
              <a:t> </a:t>
            </a:r>
            <a:r>
              <a:rPr lang="ko-KR" altLang="en-US" b="1" dirty="0"/>
              <a:t>실패</a:t>
            </a:r>
            <a:r>
              <a:rPr lang="en-US" altLang="ko-KR" b="1" dirty="0"/>
              <a:t>(Failure)</a:t>
            </a:r>
            <a:r>
              <a:rPr lang="ko-KR" altLang="en-US" dirty="0"/>
              <a:t>로 분류되고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ko-KR" altLang="en-US" b="1" dirty="0"/>
              <a:t>성공</a:t>
            </a:r>
            <a:r>
              <a:rPr lang="en-US" altLang="ko-KR" b="1" dirty="0"/>
              <a:t>(Success)</a:t>
            </a:r>
            <a:r>
              <a:rPr lang="ko-KR" altLang="en-US" dirty="0"/>
              <a:t>으로 분류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850B12-B823-0747-F789-037941B00889}"/>
              </a:ext>
            </a:extLst>
          </p:cNvPr>
          <p:cNvSpPr txBox="1"/>
          <p:nvPr/>
        </p:nvSpPr>
        <p:spPr>
          <a:xfrm>
            <a:off x="882066" y="3059668"/>
            <a:ext cx="10302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입력값에서</a:t>
            </a:r>
            <a:r>
              <a:rPr lang="ko-KR" altLang="en-US" dirty="0"/>
              <a:t> 무작위로 선택한 바이트</a:t>
            </a:r>
            <a:r>
              <a:rPr lang="en-US" altLang="ko-KR" dirty="0"/>
              <a:t>(Byte) </a:t>
            </a:r>
            <a:r>
              <a:rPr lang="ko-KR" altLang="en-US" dirty="0"/>
              <a:t>또는 비트</a:t>
            </a:r>
            <a:r>
              <a:rPr lang="en-US" altLang="ko-KR" dirty="0"/>
              <a:t>(Bit)</a:t>
            </a:r>
            <a:r>
              <a:rPr lang="ko-KR" altLang="en-US" dirty="0"/>
              <a:t>를 변경하거나 삭제하여 새로운 </a:t>
            </a:r>
            <a:r>
              <a:rPr lang="ko-KR" altLang="en-US" dirty="0" err="1"/>
              <a:t>입력값을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F36CD-37FD-7767-58D2-D4CB32765C55}"/>
              </a:ext>
            </a:extLst>
          </p:cNvPr>
          <p:cNvSpPr txBox="1"/>
          <p:nvPr/>
        </p:nvSpPr>
        <p:spPr>
          <a:xfrm>
            <a:off x="875104" y="4901774"/>
            <a:ext cx="10610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여기서 가장 중요한 것은 </a:t>
            </a:r>
            <a:r>
              <a:rPr lang="ko-KR" altLang="en-US" sz="2400" b="1" u="sng" dirty="0">
                <a:effectLst/>
              </a:rPr>
              <a:t>어떠한 알려진 테스트케이스를 </a:t>
            </a:r>
            <a:r>
              <a:rPr lang="ko-KR" altLang="en-US" sz="2400" b="1" u="sng" dirty="0" err="1">
                <a:effectLst/>
              </a:rPr>
              <a:t>선택</a:t>
            </a:r>
            <a:r>
              <a:rPr lang="ko-KR" altLang="en-US" sz="2400" dirty="0" err="1"/>
              <a:t>하느냐이다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6232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noto">
      <a:majorFont>
        <a:latin typeface="Noto Sans KR"/>
        <a:ea typeface="Noto Sans KR"/>
        <a:cs typeface=""/>
      </a:majorFont>
      <a:minorFont>
        <a:latin typeface="Noto Sans KR"/>
        <a:ea typeface="Noto Sans K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3387</Words>
  <Application>Microsoft Office PowerPoint</Application>
  <PresentationFormat>와이드스크린</PresentationFormat>
  <Paragraphs>449</Paragraphs>
  <Slides>67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3" baseType="lpstr">
      <vt:lpstr>Arial Nova Light</vt:lpstr>
      <vt:lpstr>Consolas</vt:lpstr>
      <vt:lpstr>맑은 고딕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홍진수</cp:lastModifiedBy>
  <cp:revision>33</cp:revision>
  <dcterms:created xsi:type="dcterms:W3CDTF">2020-09-07T02:34:06Z</dcterms:created>
  <dcterms:modified xsi:type="dcterms:W3CDTF">2023-02-19T12:15:42Z</dcterms:modified>
</cp:coreProperties>
</file>